
<file path=[Content_Types].xml><?xml version="1.0" encoding="utf-8"?>
<Types xmlns="http://schemas.openxmlformats.org/package/2006/content-types">
  <Default Extension="bin" ContentType="application/vnd.openxmlformats-officedocument.presentationml.printerSettings"/>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slides/slide45.xml" ContentType="application/vnd.openxmlformats-officedocument.presentationml.slide+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slides/slide44.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Override PartName="/ppt/slides/slide26.xml" ContentType="application/vnd.openxmlformats-officedocument.presentationml.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slides/slide49.xml" ContentType="application/vnd.openxmlformats-officedocument.presentationml.slide+xml"/>
  <Override PartName="/ppt/notesSlides/notesSlide5.xml" ContentType="application/vnd.openxmlformats-officedocument.presentationml.notesSlide+xml"/>
  <Override PartName="/ppt/slides/slide42.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slides/slide48.xml" ContentType="application/vnd.openxmlformats-officedocument.presentationml.slide+xml"/>
  <Override PartName="/ppt/notesSlides/notesSlide4.xml" ContentType="application/vnd.openxmlformats-officedocument.presentationml.notesSlide+xml"/>
  <Override PartName="/ppt/slides/slide41.xml" ContentType="application/vnd.openxmlformats-officedocument.presentationml.slide+xml"/>
  <Override PartName="/ppt/slideLayouts/slideLayout12.xml" ContentType="application/vnd.openxmlformats-officedocument.presentationml.slideLayout+xml"/>
  <Override PartName="/ppt/slides/slide24.xml" ContentType="application/vnd.openxmlformats-officedocument.presentationml.slide+xml"/>
  <Override PartName="/ppt/slides/slide50.xml" ContentType="application/vnd.openxmlformats-officedocument.presentationml.slide+xml"/>
  <Override PartName="/ppt/notesSlides/notesSlide10.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slides/slide47.xml" ContentType="application/vnd.openxmlformats-officedocument.presentationml.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slides/slide46.xml" ContentType="application/vnd.openxmlformats-officedocument.presentationml.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pdf" ContentType="application/pd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745" r:id="rId1"/>
  </p:sldMasterIdLst>
  <p:notesMasterIdLst>
    <p:notesMasterId r:id="rId52"/>
  </p:notesMasterIdLst>
  <p:sldIdLst>
    <p:sldId id="256" r:id="rId2"/>
    <p:sldId id="257" r:id="rId3"/>
    <p:sldId id="337" r:id="rId4"/>
    <p:sldId id="338" r:id="rId5"/>
    <p:sldId id="339" r:id="rId6"/>
    <p:sldId id="340" r:id="rId7"/>
    <p:sldId id="343" r:id="rId8"/>
    <p:sldId id="344" r:id="rId9"/>
    <p:sldId id="313" r:id="rId10"/>
    <p:sldId id="341" r:id="rId11"/>
    <p:sldId id="342" r:id="rId12"/>
    <p:sldId id="318" r:id="rId13"/>
    <p:sldId id="319" r:id="rId14"/>
    <p:sldId id="320" r:id="rId15"/>
    <p:sldId id="312" r:id="rId16"/>
    <p:sldId id="303" r:id="rId17"/>
    <p:sldId id="302" r:id="rId18"/>
    <p:sldId id="327" r:id="rId19"/>
    <p:sldId id="321" r:id="rId20"/>
    <p:sldId id="333" r:id="rId21"/>
    <p:sldId id="304" r:id="rId22"/>
    <p:sldId id="305" r:id="rId23"/>
    <p:sldId id="306" r:id="rId24"/>
    <p:sldId id="307" r:id="rId25"/>
    <p:sldId id="308" r:id="rId26"/>
    <p:sldId id="279" r:id="rId27"/>
    <p:sldId id="323" r:id="rId28"/>
    <p:sldId id="311" r:id="rId29"/>
    <p:sldId id="324" r:id="rId30"/>
    <p:sldId id="288" r:id="rId31"/>
    <p:sldId id="325" r:id="rId32"/>
    <p:sldId id="299" r:id="rId33"/>
    <p:sldId id="326" r:id="rId34"/>
    <p:sldId id="331" r:id="rId35"/>
    <p:sldId id="330" r:id="rId36"/>
    <p:sldId id="332" r:id="rId37"/>
    <p:sldId id="290" r:id="rId38"/>
    <p:sldId id="301" r:id="rId39"/>
    <p:sldId id="291" r:id="rId40"/>
    <p:sldId id="300" r:id="rId41"/>
    <p:sldId id="292" r:id="rId42"/>
    <p:sldId id="293" r:id="rId43"/>
    <p:sldId id="294" r:id="rId44"/>
    <p:sldId id="295" r:id="rId45"/>
    <p:sldId id="296" r:id="rId46"/>
    <p:sldId id="336" r:id="rId47"/>
    <p:sldId id="297" r:id="rId48"/>
    <p:sldId id="329" r:id="rId49"/>
    <p:sldId id="328" r:id="rId50"/>
    <p:sldId id="334"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00FF"/>
    <a:srgbClr val="FFFF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1455" autoAdjust="0"/>
  </p:normalViewPr>
  <p:slideViewPr>
    <p:cSldViewPr snapToGrid="0">
      <p:cViewPr>
        <p:scale>
          <a:sx n="150" d="100"/>
          <a:sy n="150" d="100"/>
        </p:scale>
        <p:origin x="400" y="1856"/>
      </p:cViewPr>
      <p:guideLst>
        <p:guide orient="horz" pos="2160"/>
        <p:guide pos="2872"/>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E26B70-9428-154F-B8AA-AE2ECC617F15}" type="datetimeFigureOut">
              <a:rPr lang="en-US" smtClean="0"/>
              <a:pPr/>
              <a:t>3/21/11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864247-38CA-674D-8168-EDA26AEC24D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OCT </a:t>
            </a:r>
            <a:r>
              <a:rPr lang="en-US" dirty="0" err="1" smtClean="0"/>
              <a:t>é</a:t>
            </a:r>
            <a:r>
              <a:rPr lang="en-US" dirty="0" smtClean="0"/>
              <a:t> </a:t>
            </a:r>
            <a:r>
              <a:rPr lang="en-US" dirty="0" err="1" smtClean="0"/>
              <a:t>basicamente</a:t>
            </a:r>
            <a:r>
              <a:rPr lang="en-US" dirty="0" smtClean="0"/>
              <a:t> </a:t>
            </a:r>
            <a:r>
              <a:rPr lang="en-US" dirty="0" err="1" smtClean="0"/>
              <a:t>uma</a:t>
            </a:r>
            <a:r>
              <a:rPr lang="en-US" dirty="0" smtClean="0"/>
              <a:t> </a:t>
            </a:r>
            <a:r>
              <a:rPr lang="en-US" dirty="0" err="1" smtClean="0"/>
              <a:t>técnica</a:t>
            </a:r>
            <a:r>
              <a:rPr lang="en-US" dirty="0" smtClean="0"/>
              <a:t> de </a:t>
            </a:r>
          </a:p>
          <a:p>
            <a:pPr>
              <a:buFontTx/>
              <a:buChar char="•"/>
            </a:pPr>
            <a:r>
              <a:rPr lang="en-US" baseline="0" dirty="0" err="1" smtClean="0"/>
              <a:t>alvo</a:t>
            </a:r>
            <a:r>
              <a:rPr lang="en-US" baseline="0" dirty="0" smtClean="0"/>
              <a:t> </a:t>
            </a:r>
            <a:r>
              <a:rPr lang="en-US" baseline="0" dirty="0" err="1" smtClean="0"/>
              <a:t>modifica</a:t>
            </a:r>
            <a:r>
              <a:rPr lang="en-US" baseline="0" dirty="0" smtClean="0"/>
              <a:t> a </a:t>
            </a:r>
            <a:r>
              <a:rPr lang="en-US" baseline="0" dirty="0" err="1" smtClean="0"/>
              <a:t>luz</a:t>
            </a:r>
            <a:r>
              <a:rPr lang="en-US" baseline="0" dirty="0" smtClean="0"/>
              <a:t> </a:t>
            </a:r>
            <a:r>
              <a:rPr lang="en-US" baseline="0" dirty="0" err="1" smtClean="0"/>
              <a:t>que</a:t>
            </a:r>
            <a:r>
              <a:rPr lang="en-US" baseline="0" dirty="0" smtClean="0"/>
              <a:t> </a:t>
            </a:r>
            <a:r>
              <a:rPr lang="en-US" baseline="0" dirty="0" err="1" smtClean="0"/>
              <a:t>retorna</a:t>
            </a:r>
            <a:r>
              <a:rPr lang="en-US" baseline="0" dirty="0" smtClean="0"/>
              <a:t>, </a:t>
            </a:r>
            <a:r>
              <a:rPr lang="en-US" baseline="0" dirty="0" err="1" smtClean="0"/>
              <a:t>e</a:t>
            </a:r>
            <a:r>
              <a:rPr lang="en-US" baseline="0" dirty="0" smtClean="0"/>
              <a:t> </a:t>
            </a:r>
            <a:r>
              <a:rPr lang="en-US" baseline="0" dirty="0" err="1" smtClean="0"/>
              <a:t>analisando</a:t>
            </a:r>
            <a:r>
              <a:rPr lang="en-US" baseline="0" dirty="0" smtClean="0"/>
              <a:t> </a:t>
            </a:r>
            <a:r>
              <a:rPr lang="en-US" baseline="0" dirty="0" err="1" smtClean="0"/>
              <a:t>essa</a:t>
            </a:r>
            <a:r>
              <a:rPr lang="en-US" baseline="0" dirty="0" smtClean="0"/>
              <a:t> </a:t>
            </a:r>
            <a:r>
              <a:rPr lang="en-US" baseline="0" dirty="0" err="1" smtClean="0"/>
              <a:t>luz</a:t>
            </a:r>
            <a:r>
              <a:rPr lang="en-US" baseline="0" dirty="0" smtClean="0"/>
              <a:t> </a:t>
            </a:r>
            <a:r>
              <a:rPr lang="en-US" baseline="0" dirty="0" err="1" smtClean="0"/>
              <a:t>é</a:t>
            </a:r>
            <a:r>
              <a:rPr lang="en-US" baseline="0" dirty="0" smtClean="0"/>
              <a:t> </a:t>
            </a:r>
            <a:r>
              <a:rPr lang="en-US" baseline="0" dirty="0" err="1" smtClean="0"/>
              <a:t>possivel</a:t>
            </a:r>
            <a:r>
              <a:rPr lang="en-US" baseline="0" dirty="0" smtClean="0"/>
              <a:t> </a:t>
            </a:r>
            <a:r>
              <a:rPr lang="en-US" baseline="0" dirty="0" err="1" smtClean="0"/>
              <a:t>descobrir</a:t>
            </a:r>
            <a:r>
              <a:rPr lang="en-US" baseline="0" dirty="0" smtClean="0"/>
              <a:t> a forma de </a:t>
            </a:r>
            <a:r>
              <a:rPr lang="en-US" baseline="0" dirty="0" err="1" smtClean="0"/>
              <a:t>dentro</a:t>
            </a:r>
            <a:r>
              <a:rPr lang="en-US" baseline="0" dirty="0" smtClean="0"/>
              <a:t> do </a:t>
            </a:r>
            <a:r>
              <a:rPr lang="en-US" baseline="0" dirty="0" err="1" smtClean="0"/>
              <a:t>objeto</a:t>
            </a:r>
            <a:r>
              <a:rPr lang="en-US" baseline="0" dirty="0" smtClean="0"/>
              <a:t>.</a:t>
            </a:r>
          </a:p>
          <a:p>
            <a:pPr>
              <a:buFontTx/>
              <a:buChar char="•"/>
            </a:pPr>
            <a:r>
              <a:rPr lang="en-US" baseline="0" dirty="0" err="1" smtClean="0"/>
              <a:t>Mais</a:t>
            </a:r>
            <a:r>
              <a:rPr lang="en-US" baseline="0" dirty="0" smtClean="0"/>
              <a:t> </a:t>
            </a:r>
            <a:r>
              <a:rPr lang="en-US" baseline="0" dirty="0" err="1" smtClean="0"/>
              <a:t>especificamente</a:t>
            </a:r>
            <a:r>
              <a:rPr lang="en-US" baseline="0" dirty="0" smtClean="0"/>
              <a:t>, </a:t>
            </a:r>
            <a:r>
              <a:rPr lang="en-US" baseline="0" dirty="0" err="1" smtClean="0"/>
              <a:t>é</a:t>
            </a:r>
            <a:r>
              <a:rPr lang="en-US" baseline="0" dirty="0" smtClean="0"/>
              <a:t> </a:t>
            </a:r>
            <a:r>
              <a:rPr lang="en-US" baseline="0" dirty="0" err="1" smtClean="0"/>
              <a:t>possivel</a:t>
            </a:r>
            <a:r>
              <a:rPr lang="en-US" baseline="0" dirty="0" smtClean="0"/>
              <a:t> </a:t>
            </a:r>
            <a:r>
              <a:rPr lang="en-US" baseline="0" dirty="0" err="1" smtClean="0"/>
              <a:t>descobrir</a:t>
            </a:r>
            <a:r>
              <a:rPr lang="en-US" baseline="0" dirty="0" smtClean="0"/>
              <a:t> </a:t>
            </a:r>
            <a:r>
              <a:rPr lang="en-US" baseline="0" dirty="0" err="1" smtClean="0"/>
              <a:t>qual</a:t>
            </a:r>
            <a:r>
              <a:rPr lang="en-US" baseline="0" dirty="0" smtClean="0"/>
              <a:t> </a:t>
            </a:r>
            <a:r>
              <a:rPr lang="en-US" baseline="0" dirty="0" err="1" smtClean="0"/>
              <a:t>é</a:t>
            </a:r>
            <a:r>
              <a:rPr lang="en-US" baseline="0" dirty="0" smtClean="0"/>
              <a:t> a </a:t>
            </a:r>
            <a:r>
              <a:rPr lang="en-US" baseline="0" dirty="0" err="1" smtClean="0"/>
              <a:t>estrutura</a:t>
            </a:r>
            <a:r>
              <a:rPr lang="en-US" baseline="0" dirty="0" smtClean="0"/>
              <a:t> </a:t>
            </a:r>
            <a:r>
              <a:rPr lang="en-US" baseline="0" dirty="0" err="1" smtClean="0"/>
              <a:t>interna</a:t>
            </a:r>
            <a:r>
              <a:rPr lang="en-US" baseline="0" dirty="0" smtClean="0"/>
              <a:t> </a:t>
            </a:r>
            <a:r>
              <a:rPr lang="en-US" baseline="0" dirty="0" err="1" smtClean="0"/>
              <a:t>que</a:t>
            </a:r>
            <a:r>
              <a:rPr lang="en-US" baseline="0" dirty="0" smtClean="0"/>
              <a:t> </a:t>
            </a:r>
            <a:r>
              <a:rPr lang="en-US" baseline="0" dirty="0" err="1" smtClean="0"/>
              <a:t>o</a:t>
            </a:r>
            <a:r>
              <a:rPr lang="en-US" baseline="0" dirty="0" smtClean="0"/>
              <a:t> </a:t>
            </a:r>
            <a:r>
              <a:rPr lang="en-US" baseline="0" dirty="0" err="1" smtClean="0"/>
              <a:t>alvo</a:t>
            </a:r>
            <a:r>
              <a:rPr lang="en-US" baseline="0" dirty="0" smtClean="0"/>
              <a:t> </a:t>
            </a:r>
            <a:r>
              <a:rPr lang="en-US" baseline="0" dirty="0" err="1" smtClean="0"/>
              <a:t>precisa</a:t>
            </a:r>
            <a:r>
              <a:rPr lang="en-US" baseline="0" dirty="0" smtClean="0"/>
              <a:t> </a:t>
            </a:r>
            <a:r>
              <a:rPr lang="en-US" baseline="0" dirty="0" err="1" smtClean="0"/>
              <a:t>ter</a:t>
            </a:r>
            <a:r>
              <a:rPr lang="en-US" baseline="0" dirty="0" smtClean="0"/>
              <a:t> </a:t>
            </a:r>
            <a:r>
              <a:rPr lang="en-US" baseline="0" dirty="0" err="1" smtClean="0"/>
              <a:t>para</a:t>
            </a:r>
            <a:r>
              <a:rPr lang="en-US" baseline="0" dirty="0" smtClean="0"/>
              <a:t> </a:t>
            </a:r>
            <a:r>
              <a:rPr lang="en-US" baseline="0" dirty="0" err="1" smtClean="0"/>
              <a:t>modificar</a:t>
            </a:r>
            <a:r>
              <a:rPr lang="en-US" baseline="0" dirty="0" smtClean="0"/>
              <a:t> a </a:t>
            </a:r>
            <a:r>
              <a:rPr lang="en-US" baseline="0" dirty="0" err="1" smtClean="0"/>
              <a:t>luz</a:t>
            </a:r>
            <a:r>
              <a:rPr lang="en-US" baseline="0" dirty="0" smtClean="0"/>
              <a:t> </a:t>
            </a:r>
            <a:r>
              <a:rPr lang="en-US" baseline="0" dirty="0" err="1" smtClean="0"/>
              <a:t>retornante</a:t>
            </a:r>
            <a:r>
              <a:rPr lang="en-US" baseline="0" dirty="0" smtClean="0"/>
              <a:t> </a:t>
            </a:r>
            <a:r>
              <a:rPr lang="en-US" baseline="0" dirty="0" err="1" smtClean="0"/>
              <a:t>da</a:t>
            </a:r>
            <a:r>
              <a:rPr lang="en-US" baseline="0" dirty="0" smtClean="0"/>
              <a:t> forma </a:t>
            </a:r>
            <a:r>
              <a:rPr lang="en-US" baseline="0" dirty="0" err="1" smtClean="0"/>
              <a:t>medida</a:t>
            </a:r>
            <a:r>
              <a:rPr lang="en-US" baseline="0" dirty="0" smtClean="0"/>
              <a:t>.</a:t>
            </a:r>
          </a:p>
          <a:p>
            <a:pPr>
              <a:buFontTx/>
              <a:buChar char="•"/>
            </a:pPr>
            <a:r>
              <a:rPr lang="en-US" baseline="0" dirty="0" smtClean="0"/>
              <a:t>Como OCT </a:t>
            </a:r>
            <a:r>
              <a:rPr lang="en-US" baseline="0" dirty="0" err="1" smtClean="0"/>
              <a:t>realiza</a:t>
            </a:r>
            <a:r>
              <a:rPr lang="en-US" baseline="0" dirty="0" smtClean="0"/>
              <a:t> </a:t>
            </a:r>
            <a:r>
              <a:rPr lang="en-US" baseline="0" dirty="0" err="1" smtClean="0"/>
              <a:t>isso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5864247-38CA-674D-8168-EDA26AEC24D3}"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Construiu</a:t>
            </a:r>
            <a:r>
              <a:rPr lang="en-US" dirty="0" smtClean="0"/>
              <a:t> </a:t>
            </a:r>
            <a:r>
              <a:rPr lang="en-US" dirty="0" err="1" smtClean="0"/>
              <a:t>dois</a:t>
            </a:r>
            <a:r>
              <a:rPr lang="en-US" dirty="0" smtClean="0"/>
              <a:t> </a:t>
            </a:r>
            <a:r>
              <a:rPr lang="en-US" dirty="0" err="1" smtClean="0"/>
              <a:t>outros</a:t>
            </a:r>
            <a:r>
              <a:rPr lang="en-US" dirty="0" smtClean="0"/>
              <a:t> </a:t>
            </a:r>
            <a:r>
              <a:rPr lang="en-US" dirty="0" err="1" smtClean="0"/>
              <a:t>sistemas</a:t>
            </a:r>
            <a:endParaRPr lang="en-US" dirty="0" smtClean="0"/>
          </a:p>
          <a:p>
            <a:r>
              <a:rPr lang="en-US" dirty="0" smtClean="0"/>
              <a:t>-1300</a:t>
            </a:r>
          </a:p>
          <a:p>
            <a:r>
              <a:rPr lang="en-US" dirty="0" smtClean="0"/>
              <a:t>800 </a:t>
            </a:r>
            <a:r>
              <a:rPr lang="en-US" dirty="0" err="1" smtClean="0"/>
              <a:t>mais</a:t>
            </a:r>
            <a:r>
              <a:rPr lang="en-US" dirty="0" smtClean="0"/>
              <a:t> </a:t>
            </a:r>
            <a:r>
              <a:rPr lang="en-US" dirty="0" err="1" smtClean="0"/>
              <a:t>rapido</a:t>
            </a:r>
            <a:r>
              <a:rPr lang="en-US" dirty="0" smtClean="0"/>
              <a:t> </a:t>
            </a:r>
            <a:r>
              <a:rPr lang="en-US" dirty="0" err="1" smtClean="0"/>
              <a:t>pq</a:t>
            </a:r>
            <a:r>
              <a:rPr lang="en-US" dirty="0" smtClean="0"/>
              <a:t> </a:t>
            </a:r>
            <a:r>
              <a:rPr lang="en-US" dirty="0" err="1" smtClean="0"/>
              <a:t>tinha</a:t>
            </a:r>
            <a:r>
              <a:rPr lang="en-US" dirty="0" smtClean="0"/>
              <a:t> um </a:t>
            </a:r>
            <a:r>
              <a:rPr lang="en-US" dirty="0" err="1" smtClean="0"/>
              <a:t>espectrometer</a:t>
            </a:r>
            <a:r>
              <a:rPr lang="en-US" dirty="0" smtClean="0"/>
              <a:t> </a:t>
            </a:r>
            <a:r>
              <a:rPr lang="en-US" dirty="0" err="1" smtClean="0"/>
              <a:t>mais</a:t>
            </a:r>
            <a:r>
              <a:rPr lang="en-US" dirty="0" smtClean="0"/>
              <a:t> </a:t>
            </a:r>
            <a:r>
              <a:rPr lang="en-US" dirty="0" err="1" smtClean="0"/>
              <a:t>rapido</a:t>
            </a:r>
            <a:endParaRPr lang="en-US" dirty="0" smtClean="0"/>
          </a:p>
          <a:p>
            <a:r>
              <a:rPr lang="en-US" dirty="0" err="1" smtClean="0"/>
              <a:t>Trabalho</a:t>
            </a:r>
            <a:r>
              <a:rPr lang="en-US" dirty="0" smtClean="0"/>
              <a:t> </a:t>
            </a:r>
            <a:r>
              <a:rPr lang="en-US" dirty="0" err="1" smtClean="0"/>
              <a:t>feito</a:t>
            </a:r>
            <a:r>
              <a:rPr lang="en-US" dirty="0" smtClean="0"/>
              <a:t> </a:t>
            </a:r>
            <a:r>
              <a:rPr lang="en-US" dirty="0" err="1" smtClean="0"/>
              <a:t>pela</a:t>
            </a:r>
            <a:r>
              <a:rPr lang="en-US" dirty="0" smtClean="0"/>
              <a:t> </a:t>
            </a:r>
            <a:r>
              <a:rPr lang="en-US" dirty="0" err="1" smtClean="0"/>
              <a:t>debora</a:t>
            </a:r>
            <a:endParaRPr lang="en-US" dirty="0"/>
          </a:p>
        </p:txBody>
      </p:sp>
      <p:sp>
        <p:nvSpPr>
          <p:cNvPr id="4" name="Slide Number Placeholder 3"/>
          <p:cNvSpPr>
            <a:spLocks noGrp="1"/>
          </p:cNvSpPr>
          <p:nvPr>
            <p:ph type="sldNum" sz="quarter" idx="10"/>
          </p:nvPr>
        </p:nvSpPr>
        <p:spPr/>
        <p:txBody>
          <a:bodyPr/>
          <a:lstStyle/>
          <a:p>
            <a:fld id="{95864247-38CA-674D-8168-EDA26AEC24D3}" type="slidenum">
              <a:rPr lang="en-US" smtClean="0"/>
              <a:pPr/>
              <a:t>21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Motrar</a:t>
            </a:r>
            <a:r>
              <a:rPr lang="en-US" baseline="0" dirty="0" smtClean="0"/>
              <a:t> </a:t>
            </a:r>
            <a:r>
              <a:rPr lang="en-US" baseline="0" dirty="0" err="1" smtClean="0"/>
              <a:t>onde</a:t>
            </a:r>
            <a:r>
              <a:rPr lang="en-US" baseline="0" dirty="0" smtClean="0"/>
              <a:t> </a:t>
            </a:r>
            <a:r>
              <a:rPr lang="en-US" baseline="0" dirty="0" err="1" smtClean="0"/>
              <a:t>foi</a:t>
            </a:r>
            <a:r>
              <a:rPr lang="en-US" baseline="0" dirty="0" smtClean="0"/>
              <a:t> </a:t>
            </a:r>
            <a:r>
              <a:rPr lang="en-US" baseline="0" dirty="0" err="1" smtClean="0"/>
              <a:t>publicado</a:t>
            </a:r>
            <a:endParaRPr lang="en-US" dirty="0"/>
          </a:p>
        </p:txBody>
      </p:sp>
      <p:sp>
        <p:nvSpPr>
          <p:cNvPr id="4" name="Slide Number Placeholder 3"/>
          <p:cNvSpPr>
            <a:spLocks noGrp="1"/>
          </p:cNvSpPr>
          <p:nvPr>
            <p:ph type="sldNum" sz="quarter" idx="10"/>
          </p:nvPr>
        </p:nvSpPr>
        <p:spPr/>
        <p:txBody>
          <a:bodyPr/>
          <a:lstStyle/>
          <a:p>
            <a:fld id="{95864247-38CA-674D-8168-EDA26AEC24D3}" type="slidenum">
              <a:rPr lang="en-US" smtClean="0"/>
              <a:pPr/>
              <a:t>22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Claudia</a:t>
            </a:r>
            <a:endParaRPr lang="en-US" dirty="0"/>
          </a:p>
        </p:txBody>
      </p:sp>
      <p:sp>
        <p:nvSpPr>
          <p:cNvPr id="4" name="Slide Number Placeholder 3"/>
          <p:cNvSpPr>
            <a:spLocks noGrp="1"/>
          </p:cNvSpPr>
          <p:nvPr>
            <p:ph type="sldNum" sz="quarter" idx="10"/>
          </p:nvPr>
        </p:nvSpPr>
        <p:spPr/>
        <p:txBody>
          <a:bodyPr/>
          <a:lstStyle/>
          <a:p>
            <a:fld id="{95864247-38CA-674D-8168-EDA26AEC24D3}" type="slidenum">
              <a:rPr lang="en-US" smtClean="0"/>
              <a:pPr/>
              <a:t>23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864247-38CA-674D-8168-EDA26AEC24D3}" type="slidenum">
              <a:rPr lang="en-US" smtClean="0"/>
              <a:pPr/>
              <a:t>25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3EAA6E-9D21-4844-B171-7A350230ACF5}" type="slidenum">
              <a:rPr lang="pt-BR"/>
              <a:pPr/>
              <a:t>26</a:t>
            </a:fld>
            <a:endParaRPr lang="pt-BR"/>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p:spPr>
        <p:txBody>
          <a:bodyPr/>
          <a:lstStyle/>
          <a:p>
            <a:r>
              <a:rPr lang="en-US" smtClean="0">
                <a:ea typeface="ＭＳ Ｐゴシック" charset="-128"/>
                <a:cs typeface="ＭＳ Ｐゴシック" charset="-128"/>
              </a:rPr>
              <a:t>Previous work on this have been done. Employing either Arrayed Waveguide Gratings or Rowland configuration as the design. But devices as still either too big cheben’s one being 8x8 mmˆ2 although having the very high resolution of 0.2 nm or they are small like brouckeart’s device which is 0.28x0.15 </a:t>
            </a:r>
          </a:p>
          <a:p>
            <a:r>
              <a:rPr lang="en-US" smtClean="0">
                <a:ea typeface="ＭＳ Ｐゴシック" charset="-128"/>
                <a:cs typeface="ＭＳ Ｐゴシック" charset="-128"/>
              </a:rPr>
              <a:t>a resolution too low, Brouckaert’s been 20 nm. But not both.</a:t>
            </a:r>
          </a:p>
        </p:txBody>
      </p:sp>
      <p:sp>
        <p:nvSpPr>
          <p:cNvPr id="4" name="Slide Number Placeholder 3"/>
          <p:cNvSpPr>
            <a:spLocks noGrp="1"/>
          </p:cNvSpPr>
          <p:nvPr>
            <p:ph type="sldNum" sz="quarter" idx="5"/>
          </p:nvPr>
        </p:nvSpPr>
        <p:spPr/>
        <p:txBody>
          <a:bodyPr/>
          <a:lstStyle/>
          <a:p>
            <a:pPr>
              <a:defRPr/>
            </a:pPr>
            <a:fld id="{539D5435-99E4-2D4F-9EB7-38F2DA7B28D9}" type="slidenum">
              <a:rPr lang="en-US" smtClean="0"/>
              <a:pPr>
                <a:defRPr/>
              </a:pPr>
              <a:t>30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a:ln/>
        </p:spPr>
      </p:sp>
      <p:sp>
        <p:nvSpPr>
          <p:cNvPr id="23555" name="Notes Placeholder 2"/>
          <p:cNvSpPr>
            <a:spLocks noGrp="1"/>
          </p:cNvSpPr>
          <p:nvPr>
            <p:ph type="body" idx="1"/>
          </p:nvPr>
        </p:nvSpPr>
        <p:spPr>
          <a:noFill/>
          <a:ln/>
        </p:spPr>
        <p:txBody>
          <a:bodyPr/>
          <a:lstStyle/>
          <a:p>
            <a:r>
              <a:rPr lang="en-US" smtClean="0">
                <a:ea typeface="ＭＳ Ｐゴシック" charset="-128"/>
                <a:cs typeface="ＭＳ Ｐゴシック" charset="-128"/>
              </a:rPr>
              <a:t>The ring resonator is very good at transmitting light from the inut to the drop only light that is resonatong in the ring. But the utput is only in one waveguide. The diffraction then takes this light from each different resnant and route it to each different waveguides.</a:t>
            </a:r>
          </a:p>
        </p:txBody>
      </p:sp>
      <p:sp>
        <p:nvSpPr>
          <p:cNvPr id="4" name="Slide Number Placeholder 3"/>
          <p:cNvSpPr>
            <a:spLocks noGrp="1"/>
          </p:cNvSpPr>
          <p:nvPr>
            <p:ph type="sldNum" sz="quarter" idx="5"/>
          </p:nvPr>
        </p:nvSpPr>
        <p:spPr/>
        <p:txBody>
          <a:bodyPr/>
          <a:lstStyle/>
          <a:p>
            <a:pPr>
              <a:defRPr/>
            </a:pPr>
            <a:fld id="{10C6D9E6-AC83-0448-A394-2733D026B7D2}" type="slidenum">
              <a:rPr lang="en-US" smtClean="0"/>
              <a:pPr>
                <a:defRPr/>
              </a:pPr>
              <a:t>37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p:spPr>
        <p:txBody>
          <a:bodyPr/>
          <a:lstStyle/>
          <a:p>
            <a:r>
              <a:rPr lang="en-US" smtClean="0">
                <a:ea typeface="ＭＳ Ｐゴシック" charset="-128"/>
                <a:cs typeface="ＭＳ Ｐゴシック" charset="-128"/>
              </a:rPr>
              <a:t>This s the actual device. On the left we see a ring. The cemter is the diffraction grating. Over here we see all the outpu waveguides.</a:t>
            </a:r>
          </a:p>
          <a:p>
            <a:r>
              <a:rPr lang="en-US" smtClean="0">
                <a:ea typeface="ＭＳ Ｐゴシック" charset="-128"/>
                <a:cs typeface="ＭＳ Ｐゴシック" charset="-128"/>
              </a:rPr>
              <a:t>Here we have an input waveguide, light is guided through it, passing nearby the ring resonator, light is coupled into the ring resonator the evanescent waves and the wavelength that resonantes in the ring are then routed to the drop waveguide below also through evanescent waves. From there light is then guided  until the diffraction grating input waveguide which then ilumantes the diffraction grating. The diffraction grating is made out of 350 grooves of 4 um, light is then diffracted and each different wavelength focus at a different position, here, where we placed an arraw of waveguide, each resonant wavelength is focus to one of the waveguides of the array and then guide to the edge of the chip. To tune the resonances we put the nichrome heaters here.</a:t>
            </a:r>
          </a:p>
          <a:p>
            <a:r>
              <a:rPr lang="en-US" smtClean="0">
                <a:ea typeface="ＭＳ Ｐゴシック" charset="-128"/>
                <a:cs typeface="ＭＳ Ｐゴシック" charset="-128"/>
              </a:rPr>
              <a:t>Show the waveguides</a:t>
            </a:r>
          </a:p>
          <a:p>
            <a:r>
              <a:rPr lang="en-US" smtClean="0">
                <a:ea typeface="ＭＳ Ｐゴシック" charset="-128"/>
                <a:cs typeface="ＭＳ Ｐゴシック" charset="-128"/>
              </a:rPr>
              <a:t>Smothen the background</a:t>
            </a:r>
          </a:p>
          <a:p>
            <a:r>
              <a:rPr lang="en-US" smtClean="0">
                <a:ea typeface="ＭＳ Ｐゴシック" charset="-128"/>
                <a:cs typeface="ＭＳ Ｐゴシック" charset="-128"/>
              </a:rPr>
              <a:t>Red arrows</a:t>
            </a:r>
          </a:p>
          <a:p>
            <a:r>
              <a:rPr lang="en-US" smtClean="0">
                <a:ea typeface="ＭＳ Ｐゴシック" charset="-128"/>
                <a:cs typeface="ＭＳ Ｐゴシック" charset="-128"/>
              </a:rPr>
              <a:t>animation</a:t>
            </a:r>
          </a:p>
          <a:p>
            <a:endParaRPr lang="en-US" smtClean="0">
              <a:ea typeface="ＭＳ Ｐゴシック" charset="-128"/>
              <a:cs typeface="ＭＳ Ｐゴシック" charset="-128"/>
            </a:endParaRPr>
          </a:p>
        </p:txBody>
      </p:sp>
      <p:sp>
        <p:nvSpPr>
          <p:cNvPr id="4" name="Slide Number Placeholder 3"/>
          <p:cNvSpPr>
            <a:spLocks noGrp="1"/>
          </p:cNvSpPr>
          <p:nvPr>
            <p:ph type="sldNum" sz="quarter" idx="5"/>
          </p:nvPr>
        </p:nvSpPr>
        <p:spPr/>
        <p:txBody>
          <a:bodyPr/>
          <a:lstStyle/>
          <a:p>
            <a:pPr>
              <a:defRPr/>
            </a:pPr>
            <a:fld id="{D753B029-90E4-4E41-9CDA-3B6F11AE099B}" type="slidenum">
              <a:rPr lang="en-US" smtClean="0"/>
              <a:pPr>
                <a:defRPr/>
              </a:pPr>
              <a:t>39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Saida</a:t>
            </a:r>
            <a:r>
              <a:rPr lang="en-US" baseline="0" dirty="0" smtClean="0"/>
              <a:t> de </a:t>
            </a:r>
            <a:r>
              <a:rPr lang="en-US" baseline="0" dirty="0" err="1" smtClean="0"/>
              <a:t>rejeito</a:t>
            </a:r>
            <a:endParaRPr lang="en-US" baseline="0" dirty="0" smtClean="0"/>
          </a:p>
          <a:p>
            <a:r>
              <a:rPr lang="en-US" baseline="0" dirty="0" err="1" smtClean="0"/>
              <a:t>Saida</a:t>
            </a:r>
            <a:r>
              <a:rPr lang="en-US" baseline="0" dirty="0" smtClean="0"/>
              <a:t> </a:t>
            </a:r>
            <a:r>
              <a:rPr lang="en-US" baseline="0" dirty="0" err="1" smtClean="0"/>
              <a:t>filtrada</a:t>
            </a:r>
            <a:endParaRPr lang="en-US" baseline="0" dirty="0" smtClean="0"/>
          </a:p>
          <a:p>
            <a:r>
              <a:rPr lang="en-US" baseline="0" dirty="0" err="1" smtClean="0"/>
              <a:t>Faixa</a:t>
            </a:r>
            <a:r>
              <a:rPr lang="en-US" baseline="0" dirty="0" smtClean="0"/>
              <a:t> </a:t>
            </a:r>
            <a:r>
              <a:rPr lang="en-US" baseline="0" dirty="0" err="1" smtClean="0"/>
              <a:t>espectral</a:t>
            </a:r>
            <a:r>
              <a:rPr lang="en-US" baseline="0" dirty="0" smtClean="0"/>
              <a:t> </a:t>
            </a:r>
            <a:r>
              <a:rPr lang="en-US" baseline="0" dirty="0" err="1" smtClean="0"/>
              <a:t>livre</a:t>
            </a:r>
            <a:endParaRPr lang="en-US" dirty="0"/>
          </a:p>
        </p:txBody>
      </p:sp>
      <p:sp>
        <p:nvSpPr>
          <p:cNvPr id="4" name="Slide Number Placeholder 3"/>
          <p:cNvSpPr>
            <a:spLocks noGrp="1"/>
          </p:cNvSpPr>
          <p:nvPr>
            <p:ph type="sldNum" sz="quarter" idx="10"/>
          </p:nvPr>
        </p:nvSpPr>
        <p:spPr/>
        <p:txBody>
          <a:bodyPr/>
          <a:lstStyle/>
          <a:p>
            <a:fld id="{95864247-38CA-674D-8168-EDA26AEC24D3}" type="slidenum">
              <a:rPr lang="en-US" smtClean="0"/>
              <a:pPr/>
              <a:t>40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ln/>
        </p:spPr>
      </p:sp>
      <p:sp>
        <p:nvSpPr>
          <p:cNvPr id="27651" name="Notes Placeholder 2"/>
          <p:cNvSpPr>
            <a:spLocks noGrp="1"/>
          </p:cNvSpPr>
          <p:nvPr>
            <p:ph type="body" idx="1"/>
          </p:nvPr>
        </p:nvSpPr>
        <p:spPr>
          <a:noFill/>
          <a:ln/>
        </p:spPr>
        <p:txBody>
          <a:bodyPr/>
          <a:lstStyle/>
          <a:p>
            <a:r>
              <a:rPr lang="en-US" smtClean="0">
                <a:ea typeface="ＭＳ Ｐゴシック" charset="-128"/>
                <a:cs typeface="ＭＳ Ｐゴシック" charset="-128"/>
              </a:rPr>
              <a:t>**put rrows in the figure***And here it the transmission spectrum for 10 different channel, channel spacing is 1 nm with 0.05 nm FWHM. And at least 10 dB ER between the peak and the leakage from the neighboring resonances.</a:t>
            </a:r>
          </a:p>
          <a:p>
            <a:r>
              <a:rPr lang="en-US" smtClean="0">
                <a:ea typeface="ＭＳ Ｐゴシック" charset="-128"/>
                <a:cs typeface="ＭＳ Ｐゴシック" charset="-128"/>
              </a:rPr>
              <a:t>Now we need to increase the channel density, to fill out the gaps. There are two ways to do this</a:t>
            </a:r>
          </a:p>
        </p:txBody>
      </p:sp>
      <p:sp>
        <p:nvSpPr>
          <p:cNvPr id="4" name="Slide Number Placeholder 3"/>
          <p:cNvSpPr>
            <a:spLocks noGrp="1"/>
          </p:cNvSpPr>
          <p:nvPr>
            <p:ph type="sldNum" sz="quarter" idx="5"/>
          </p:nvPr>
        </p:nvSpPr>
        <p:spPr/>
        <p:txBody>
          <a:bodyPr/>
          <a:lstStyle/>
          <a:p>
            <a:pPr>
              <a:defRPr/>
            </a:pPr>
            <a:fld id="{2C326FE0-5A12-2E48-8B81-1B55F48A5589}" type="slidenum">
              <a:rPr lang="en-US" smtClean="0"/>
              <a:pPr>
                <a:defRPr/>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Para </a:t>
            </a:r>
            <a:r>
              <a:rPr lang="en-US" dirty="0" err="1" smtClean="0"/>
              <a:t>isso</a:t>
            </a:r>
            <a:r>
              <a:rPr lang="en-US" dirty="0" smtClean="0"/>
              <a:t> </a:t>
            </a:r>
            <a:r>
              <a:rPr lang="en-US" dirty="0" err="1" smtClean="0"/>
              <a:t>temos</a:t>
            </a:r>
            <a:r>
              <a:rPr lang="en-US" dirty="0" smtClean="0"/>
              <a:t> </a:t>
            </a:r>
            <a:r>
              <a:rPr lang="en-US" dirty="0" err="1" smtClean="0"/>
              <a:t>que</a:t>
            </a:r>
            <a:r>
              <a:rPr lang="en-US" dirty="0" smtClean="0"/>
              <a:t> </a:t>
            </a:r>
            <a:r>
              <a:rPr lang="en-US" dirty="0" err="1" smtClean="0"/>
              <a:t>olha</a:t>
            </a:r>
            <a:r>
              <a:rPr lang="en-US" dirty="0" smtClean="0"/>
              <a:t> </a:t>
            </a:r>
            <a:r>
              <a:rPr lang="en-US" dirty="0" err="1" smtClean="0"/>
              <a:t>direito</a:t>
            </a:r>
            <a:r>
              <a:rPr lang="en-US" dirty="0" smtClean="0"/>
              <a:t> </a:t>
            </a:r>
            <a:r>
              <a:rPr lang="en-US" dirty="0" err="1" smtClean="0"/>
              <a:t>o</a:t>
            </a:r>
            <a:r>
              <a:rPr lang="en-US" dirty="0" smtClean="0"/>
              <a:t> </a:t>
            </a:r>
            <a:r>
              <a:rPr lang="en-US" dirty="0" err="1" smtClean="0"/>
              <a:t>interno</a:t>
            </a:r>
            <a:r>
              <a:rPr lang="en-US" baseline="0" dirty="0" smtClean="0"/>
              <a:t> do OCT</a:t>
            </a:r>
            <a:endParaRPr lang="en-US" dirty="0"/>
          </a:p>
        </p:txBody>
      </p:sp>
      <p:sp>
        <p:nvSpPr>
          <p:cNvPr id="4" name="Slide Number Placeholder 3"/>
          <p:cNvSpPr>
            <a:spLocks noGrp="1"/>
          </p:cNvSpPr>
          <p:nvPr>
            <p:ph type="sldNum" sz="quarter" idx="10"/>
          </p:nvPr>
        </p:nvSpPr>
        <p:spPr/>
        <p:txBody>
          <a:bodyPr/>
          <a:lstStyle/>
          <a:p>
            <a:fld id="{95864247-38CA-674D-8168-EDA26AEC24D3}"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a:ln/>
        </p:spPr>
      </p:sp>
      <p:sp>
        <p:nvSpPr>
          <p:cNvPr id="30723" name="Notes Placeholder 2"/>
          <p:cNvSpPr>
            <a:spLocks noGrp="1"/>
          </p:cNvSpPr>
          <p:nvPr>
            <p:ph type="body" idx="1"/>
          </p:nvPr>
        </p:nvSpPr>
        <p:spPr>
          <a:noFill/>
          <a:ln/>
        </p:spPr>
        <p:txBody>
          <a:bodyPr/>
          <a:lstStyle/>
          <a:p>
            <a:r>
              <a:rPr lang="en-US" smtClean="0">
                <a:ea typeface="ＭＳ Ｐゴシック" charset="-128"/>
                <a:cs typeface="ＭＳ Ｐゴシック" charset="-128"/>
              </a:rPr>
              <a:t>The first one is connecting several devices in tandem. The first ring will just route the resonant wavelengths to the spectrometer. The non resonant light pass straight to the through waveguide to a second ring resonator which should route the whose resonance should be shifted by a fraction of the channel spacing.</a:t>
            </a:r>
          </a:p>
        </p:txBody>
      </p:sp>
      <p:sp>
        <p:nvSpPr>
          <p:cNvPr id="4" name="Slide Number Placeholder 3"/>
          <p:cNvSpPr>
            <a:spLocks noGrp="1"/>
          </p:cNvSpPr>
          <p:nvPr>
            <p:ph type="sldNum" sz="quarter" idx="5"/>
          </p:nvPr>
        </p:nvSpPr>
        <p:spPr/>
        <p:txBody>
          <a:bodyPr/>
          <a:lstStyle/>
          <a:p>
            <a:pPr>
              <a:defRPr/>
            </a:pPr>
            <a:fld id="{81A97BA9-4C37-B743-AABC-64E6487B0650}" type="slidenum">
              <a:rPr lang="en-US" smtClean="0"/>
              <a:pPr>
                <a:defRPr/>
              </a:pPr>
              <a:t>43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endParaRPr lang="en-US">
              <a:ea typeface="ＭＳ Ｐゴシック" charset="-128"/>
              <a:cs typeface="ＭＳ Ｐゴシック" charset="-128"/>
            </a:endParaRPr>
          </a:p>
        </p:txBody>
      </p:sp>
      <p:sp>
        <p:nvSpPr>
          <p:cNvPr id="4" name="Slide Number Placeholder 3"/>
          <p:cNvSpPr>
            <a:spLocks noGrp="1"/>
          </p:cNvSpPr>
          <p:nvPr>
            <p:ph type="sldNum" sz="quarter" idx="5"/>
          </p:nvPr>
        </p:nvSpPr>
        <p:spPr/>
        <p:txBody>
          <a:bodyPr/>
          <a:lstStyle/>
          <a:p>
            <a:pPr>
              <a:defRPr/>
            </a:pPr>
            <a:fld id="{E7222FFD-8937-714F-B210-66C65EE4E782}" type="slidenum">
              <a:rPr lang="en-US" smtClean="0"/>
              <a:pPr>
                <a:defRPr/>
              </a:pPr>
              <a:t>44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p:spPr>
        <p:txBody>
          <a:bodyPr/>
          <a:lstStyle/>
          <a:p>
            <a:r>
              <a:rPr lang="en-US" smtClean="0">
                <a:ea typeface="ＭＳ Ｐゴシック" charset="-128"/>
                <a:cs typeface="ＭＳ Ｐゴシック" charset="-128"/>
              </a:rPr>
              <a:t>**put rrows in the figure***And here it the transmission spectrum for 10 different channel, channel spacing is 1 nm with 0.05 nm FWHM. And at least 10 dB ER between the peak and the leakage from the neighboring resonances.</a:t>
            </a:r>
          </a:p>
          <a:p>
            <a:r>
              <a:rPr lang="en-US" smtClean="0">
                <a:ea typeface="ＭＳ Ｐゴシック" charset="-128"/>
                <a:cs typeface="ＭＳ Ｐゴシック" charset="-128"/>
              </a:rPr>
              <a:t>Now we need to increase the channel density, to fill out the gaps. There are two ways to do this</a:t>
            </a:r>
          </a:p>
        </p:txBody>
      </p:sp>
      <p:sp>
        <p:nvSpPr>
          <p:cNvPr id="4" name="Slide Number Placeholder 3"/>
          <p:cNvSpPr>
            <a:spLocks noGrp="1"/>
          </p:cNvSpPr>
          <p:nvPr>
            <p:ph type="sldNum" sz="quarter" idx="5"/>
          </p:nvPr>
        </p:nvSpPr>
        <p:spPr/>
        <p:txBody>
          <a:bodyPr/>
          <a:lstStyle/>
          <a:p>
            <a:pPr>
              <a:defRPr/>
            </a:pPr>
            <a:fld id="{6E511D08-99E9-0E46-B4E4-05DEF7D4DBB9}" type="slidenum">
              <a:rPr lang="en-US" smtClean="0"/>
              <a:pPr>
                <a:defRPr/>
              </a:pPr>
              <a:t>45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Slide Image Placeholder 1"/>
          <p:cNvSpPr>
            <a:spLocks noGrp="1" noRot="1" noChangeAspect="1"/>
          </p:cNvSpPr>
          <p:nvPr>
            <p:ph type="sldImg"/>
          </p:nvPr>
        </p:nvSpPr>
        <p:spPr>
          <a:ln/>
        </p:spPr>
      </p:sp>
      <p:sp>
        <p:nvSpPr>
          <p:cNvPr id="36867" name="Notes Placeholder 2"/>
          <p:cNvSpPr>
            <a:spLocks noGrp="1"/>
          </p:cNvSpPr>
          <p:nvPr>
            <p:ph type="body" idx="1"/>
          </p:nvPr>
        </p:nvSpPr>
        <p:spPr>
          <a:noFill/>
          <a:ln/>
        </p:spPr>
        <p:txBody>
          <a:bodyPr/>
          <a:lstStyle/>
          <a:p>
            <a:r>
              <a:rPr lang="en-US" smtClean="0">
                <a:ea typeface="ＭＳ Ｐゴシック" charset="-128"/>
                <a:cs typeface="ＭＳ Ｐゴシック" charset="-128"/>
              </a:rPr>
              <a:t>But you really care is the product of the footprint and reolution **show another columng**. This device enables unorecedent resolution with a very small footrpint</a:t>
            </a:r>
          </a:p>
        </p:txBody>
      </p:sp>
      <p:sp>
        <p:nvSpPr>
          <p:cNvPr id="4" name="Slide Number Placeholder 3"/>
          <p:cNvSpPr>
            <a:spLocks noGrp="1"/>
          </p:cNvSpPr>
          <p:nvPr>
            <p:ph type="sldNum" sz="quarter" idx="5"/>
          </p:nvPr>
        </p:nvSpPr>
        <p:spPr/>
        <p:txBody>
          <a:bodyPr/>
          <a:lstStyle/>
          <a:p>
            <a:pPr>
              <a:defRPr/>
            </a:pPr>
            <a:fld id="{CC3FA2D4-9561-FD48-A810-4F0E77E4A4D0}" type="slidenum">
              <a:rPr lang="en-US" smtClean="0"/>
              <a:pPr>
                <a:defRPr/>
              </a:pPr>
              <a:t>47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OCT </a:t>
            </a:r>
            <a:r>
              <a:rPr lang="en-US" dirty="0" err="1" smtClean="0"/>
              <a:t>é</a:t>
            </a:r>
            <a:r>
              <a:rPr lang="en-US" dirty="0" smtClean="0"/>
              <a:t> </a:t>
            </a:r>
            <a:r>
              <a:rPr lang="en-US" dirty="0" err="1" smtClean="0"/>
              <a:t>basicamente</a:t>
            </a:r>
            <a:r>
              <a:rPr lang="en-US" dirty="0" smtClean="0"/>
              <a:t> </a:t>
            </a:r>
            <a:r>
              <a:rPr lang="en-US" dirty="0" err="1" smtClean="0"/>
              <a:t>uma</a:t>
            </a:r>
            <a:r>
              <a:rPr lang="en-US" dirty="0" smtClean="0"/>
              <a:t> </a:t>
            </a:r>
            <a:r>
              <a:rPr lang="en-US" dirty="0" err="1" smtClean="0"/>
              <a:t>técnica</a:t>
            </a:r>
            <a:r>
              <a:rPr lang="en-US" dirty="0" smtClean="0"/>
              <a:t> </a:t>
            </a:r>
            <a:r>
              <a:rPr lang="en-US" smtClean="0"/>
              <a:t>de </a:t>
            </a:r>
            <a:endParaRPr lang="en-US"/>
          </a:p>
        </p:txBody>
      </p:sp>
      <p:sp>
        <p:nvSpPr>
          <p:cNvPr id="4" name="Slide Number Placeholder 3"/>
          <p:cNvSpPr>
            <a:spLocks noGrp="1"/>
          </p:cNvSpPr>
          <p:nvPr>
            <p:ph type="sldNum" sz="quarter" idx="10"/>
          </p:nvPr>
        </p:nvSpPr>
        <p:spPr/>
        <p:txBody>
          <a:bodyPr/>
          <a:lstStyle/>
          <a:p>
            <a:fld id="{95864247-38CA-674D-8168-EDA26AEC24D3}"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OCT </a:t>
            </a:r>
            <a:r>
              <a:rPr lang="en-US" dirty="0" err="1" smtClean="0"/>
              <a:t>é</a:t>
            </a:r>
            <a:r>
              <a:rPr lang="en-US" dirty="0" smtClean="0"/>
              <a:t> </a:t>
            </a:r>
            <a:r>
              <a:rPr lang="en-US" dirty="0" err="1" smtClean="0"/>
              <a:t>basicamente</a:t>
            </a:r>
            <a:r>
              <a:rPr lang="en-US" dirty="0" smtClean="0"/>
              <a:t> </a:t>
            </a:r>
            <a:r>
              <a:rPr lang="en-US" dirty="0" err="1" smtClean="0"/>
              <a:t>uma</a:t>
            </a:r>
            <a:r>
              <a:rPr lang="en-US" dirty="0" smtClean="0"/>
              <a:t> </a:t>
            </a:r>
            <a:r>
              <a:rPr lang="en-US" dirty="0" err="1" smtClean="0"/>
              <a:t>técnica</a:t>
            </a:r>
            <a:r>
              <a:rPr lang="en-US" dirty="0" smtClean="0"/>
              <a:t> </a:t>
            </a:r>
            <a:r>
              <a:rPr lang="en-US" smtClean="0"/>
              <a:t>de </a:t>
            </a:r>
            <a:endParaRPr lang="en-US"/>
          </a:p>
        </p:txBody>
      </p:sp>
      <p:sp>
        <p:nvSpPr>
          <p:cNvPr id="4" name="Slide Number Placeholder 3"/>
          <p:cNvSpPr>
            <a:spLocks noGrp="1"/>
          </p:cNvSpPr>
          <p:nvPr>
            <p:ph type="sldNum" sz="quarter" idx="10"/>
          </p:nvPr>
        </p:nvSpPr>
        <p:spPr/>
        <p:txBody>
          <a:bodyPr/>
          <a:lstStyle/>
          <a:p>
            <a:fld id="{95864247-38CA-674D-8168-EDA26AEC24D3}"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OCT </a:t>
            </a:r>
            <a:r>
              <a:rPr lang="en-US" dirty="0" err="1" smtClean="0"/>
              <a:t>é</a:t>
            </a:r>
            <a:r>
              <a:rPr lang="en-US" dirty="0" smtClean="0"/>
              <a:t> </a:t>
            </a:r>
            <a:r>
              <a:rPr lang="en-US" dirty="0" err="1" smtClean="0"/>
              <a:t>basicamente</a:t>
            </a:r>
            <a:r>
              <a:rPr lang="en-US" dirty="0" smtClean="0"/>
              <a:t> </a:t>
            </a:r>
            <a:r>
              <a:rPr lang="en-US" dirty="0" err="1" smtClean="0"/>
              <a:t>uma</a:t>
            </a:r>
            <a:r>
              <a:rPr lang="en-US" dirty="0" smtClean="0"/>
              <a:t> </a:t>
            </a:r>
            <a:r>
              <a:rPr lang="en-US" dirty="0" err="1" smtClean="0"/>
              <a:t>técnica</a:t>
            </a:r>
            <a:r>
              <a:rPr lang="en-US" dirty="0" smtClean="0"/>
              <a:t> </a:t>
            </a:r>
            <a:r>
              <a:rPr lang="en-US" smtClean="0"/>
              <a:t>de </a:t>
            </a:r>
            <a:endParaRPr lang="en-US"/>
          </a:p>
        </p:txBody>
      </p:sp>
      <p:sp>
        <p:nvSpPr>
          <p:cNvPr id="4" name="Slide Number Placeholder 3"/>
          <p:cNvSpPr>
            <a:spLocks noGrp="1"/>
          </p:cNvSpPr>
          <p:nvPr>
            <p:ph type="sldNum" sz="quarter" idx="10"/>
          </p:nvPr>
        </p:nvSpPr>
        <p:spPr/>
        <p:txBody>
          <a:bodyPr/>
          <a:lstStyle/>
          <a:p>
            <a:fld id="{95864247-38CA-674D-8168-EDA26AEC24D3}"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Por</a:t>
            </a:r>
            <a:r>
              <a:rPr lang="en-US" dirty="0" smtClean="0"/>
              <a:t> </a:t>
            </a:r>
            <a:r>
              <a:rPr lang="en-US" dirty="0" err="1" smtClean="0"/>
              <a:t>conta</a:t>
            </a:r>
            <a:r>
              <a:rPr lang="en-US" dirty="0" smtClean="0"/>
              <a:t> </a:t>
            </a:r>
            <a:r>
              <a:rPr lang="en-US" dirty="0" err="1" smtClean="0"/>
              <a:t>da</a:t>
            </a:r>
            <a:r>
              <a:rPr lang="en-US" dirty="0" smtClean="0"/>
              <a:t> </a:t>
            </a:r>
            <a:r>
              <a:rPr lang="en-US" dirty="0" err="1" smtClean="0"/>
              <a:t>diferenca</a:t>
            </a:r>
            <a:r>
              <a:rPr lang="en-US" dirty="0" smtClean="0"/>
              <a:t> </a:t>
            </a:r>
            <a:r>
              <a:rPr lang="en-US" dirty="0" err="1" smtClean="0"/>
              <a:t>da</a:t>
            </a:r>
            <a:r>
              <a:rPr lang="en-US" baseline="0" dirty="0" smtClean="0"/>
              <a:t> </a:t>
            </a:r>
            <a:r>
              <a:rPr lang="en-US" baseline="0" dirty="0" err="1" smtClean="0"/>
              <a:t>distancia</a:t>
            </a:r>
            <a:r>
              <a:rPr lang="en-US" baseline="0" dirty="0" smtClean="0"/>
              <a:t> </a:t>
            </a:r>
            <a:r>
              <a:rPr lang="en-US" baseline="0" dirty="0" err="1" smtClean="0"/>
              <a:t>que</a:t>
            </a:r>
            <a:r>
              <a:rPr lang="en-US" baseline="0" dirty="0" smtClean="0"/>
              <a:t> a </a:t>
            </a:r>
            <a:r>
              <a:rPr lang="en-US" baseline="0" dirty="0" err="1" smtClean="0"/>
              <a:t>luz</a:t>
            </a:r>
            <a:r>
              <a:rPr lang="en-US" baseline="0" dirty="0" smtClean="0"/>
              <a:t> </a:t>
            </a:r>
            <a:r>
              <a:rPr lang="en-US" baseline="0" dirty="0" err="1" smtClean="0"/>
              <a:t>caminha</a:t>
            </a:r>
            <a:r>
              <a:rPr lang="en-US" baseline="0" dirty="0" smtClean="0"/>
              <a:t> </a:t>
            </a:r>
            <a:r>
              <a:rPr lang="en-US" baseline="0" dirty="0" err="1" smtClean="0"/>
              <a:t>nos</a:t>
            </a:r>
            <a:r>
              <a:rPr lang="en-US" baseline="0" dirty="0" smtClean="0"/>
              <a:t> </a:t>
            </a:r>
            <a:r>
              <a:rPr lang="en-US" baseline="0" dirty="0" err="1" smtClean="0"/>
              <a:t>dois</a:t>
            </a:r>
            <a:r>
              <a:rPr lang="en-US" baseline="0" dirty="0" smtClean="0"/>
              <a:t> </a:t>
            </a:r>
            <a:r>
              <a:rPr lang="en-US" baseline="0" dirty="0" err="1" smtClean="0"/>
              <a:t>bracos</a:t>
            </a:r>
            <a:endParaRPr lang="en-US" dirty="0" smtClean="0"/>
          </a:p>
          <a:p>
            <a:r>
              <a:rPr lang="en-US" dirty="0" err="1" smtClean="0"/>
              <a:t>Batimento</a:t>
            </a:r>
            <a:r>
              <a:rPr lang="en-US" dirty="0" smtClean="0"/>
              <a:t> </a:t>
            </a:r>
            <a:r>
              <a:rPr lang="en-US" dirty="0" err="1" smtClean="0"/>
              <a:t>da</a:t>
            </a:r>
            <a:r>
              <a:rPr lang="en-US" dirty="0" smtClean="0"/>
              <a:t> </a:t>
            </a:r>
            <a:r>
              <a:rPr lang="en-US" dirty="0" err="1" smtClean="0"/>
              <a:t>intensidade</a:t>
            </a:r>
            <a:r>
              <a:rPr lang="en-US" baseline="0" dirty="0" smtClean="0"/>
              <a:t> </a:t>
            </a:r>
            <a:r>
              <a:rPr lang="en-US" baseline="0" dirty="0" err="1" smtClean="0"/>
              <a:t>da</a:t>
            </a:r>
            <a:r>
              <a:rPr lang="en-US" baseline="0" dirty="0" smtClean="0"/>
              <a:t> </a:t>
            </a:r>
            <a:r>
              <a:rPr lang="en-US" baseline="0" dirty="0" err="1" smtClean="0"/>
              <a:t>luz</a:t>
            </a:r>
            <a:r>
              <a:rPr lang="en-US" baseline="0" dirty="0" smtClean="0"/>
              <a:t> de </a:t>
            </a:r>
            <a:r>
              <a:rPr lang="en-US" baseline="0" dirty="0" err="1" smtClean="0"/>
              <a:t>saida</a:t>
            </a:r>
            <a:r>
              <a:rPr lang="en-US" baseline="0" dirty="0" smtClean="0"/>
              <a:t> </a:t>
            </a:r>
            <a:r>
              <a:rPr lang="en-US" dirty="0" smtClean="0"/>
              <a:t>no </a:t>
            </a:r>
            <a:r>
              <a:rPr lang="en-US" dirty="0" err="1" smtClean="0"/>
              <a:t>dominio</a:t>
            </a:r>
            <a:r>
              <a:rPr lang="en-US" dirty="0" smtClean="0"/>
              <a:t> </a:t>
            </a:r>
            <a:r>
              <a:rPr lang="en-US" dirty="0" err="1" smtClean="0"/>
              <a:t>da</a:t>
            </a:r>
            <a:r>
              <a:rPr lang="en-US" dirty="0" smtClean="0"/>
              <a:t> </a:t>
            </a:r>
            <a:r>
              <a:rPr lang="en-US" dirty="0" err="1" smtClean="0"/>
              <a:t>frequencia</a:t>
            </a:r>
            <a:r>
              <a:rPr lang="en-US" dirty="0" smtClean="0"/>
              <a:t>, </a:t>
            </a:r>
            <a:r>
              <a:rPr lang="en-US" dirty="0" err="1" smtClean="0"/>
              <a:t>cuja</a:t>
            </a:r>
            <a:r>
              <a:rPr lang="en-US" baseline="0" dirty="0" smtClean="0"/>
              <a:t> </a:t>
            </a:r>
            <a:r>
              <a:rPr lang="en-US" baseline="0" dirty="0" err="1" smtClean="0"/>
              <a:t>frequencia</a:t>
            </a:r>
            <a:r>
              <a:rPr lang="en-US" baseline="0" dirty="0" smtClean="0"/>
              <a:t> de </a:t>
            </a:r>
            <a:r>
              <a:rPr lang="en-US" baseline="0" dirty="0" err="1" smtClean="0"/>
              <a:t>batimento</a:t>
            </a:r>
            <a:r>
              <a:rPr lang="en-US" baseline="0" dirty="0" smtClean="0"/>
              <a:t> </a:t>
            </a:r>
            <a:r>
              <a:rPr lang="en-US" baseline="0" dirty="0" err="1" smtClean="0"/>
              <a:t>é</a:t>
            </a:r>
            <a:r>
              <a:rPr lang="en-US" baseline="0" dirty="0" smtClean="0"/>
              <a:t> </a:t>
            </a:r>
            <a:r>
              <a:rPr lang="en-US" baseline="0" dirty="0" err="1" smtClean="0"/>
              <a:t>maior</a:t>
            </a:r>
            <a:r>
              <a:rPr lang="en-US" baseline="0" dirty="0" smtClean="0"/>
              <a:t> </a:t>
            </a:r>
            <a:r>
              <a:rPr lang="en-US" baseline="0" dirty="0" err="1" smtClean="0"/>
              <a:t>quanto</a:t>
            </a:r>
            <a:r>
              <a:rPr lang="en-US" baseline="0" dirty="0" smtClean="0"/>
              <a:t> </a:t>
            </a:r>
            <a:r>
              <a:rPr lang="en-US" baseline="0" dirty="0" err="1" smtClean="0"/>
              <a:t>mais</a:t>
            </a:r>
            <a:r>
              <a:rPr lang="en-US" baseline="0" dirty="0" smtClean="0"/>
              <a:t> </a:t>
            </a:r>
            <a:r>
              <a:rPr lang="en-US" baseline="0" dirty="0" err="1" smtClean="0"/>
              <a:t>profundo</a:t>
            </a:r>
            <a:r>
              <a:rPr lang="en-US" baseline="0" dirty="0" smtClean="0"/>
              <a:t> a </a:t>
            </a:r>
            <a:r>
              <a:rPr lang="en-US" baseline="0" dirty="0" err="1" smtClean="0"/>
              <a:t>luz</a:t>
            </a:r>
            <a:r>
              <a:rPr lang="en-US" baseline="0" dirty="0" smtClean="0"/>
              <a:t> se </a:t>
            </a:r>
            <a:r>
              <a:rPr lang="en-US" baseline="0" dirty="0" err="1" smtClean="0"/>
              <a:t>aprofunda</a:t>
            </a:r>
            <a:r>
              <a:rPr lang="en-US" baseline="0" dirty="0" smtClean="0"/>
              <a:t> </a:t>
            </a:r>
            <a:r>
              <a:rPr lang="en-US" baseline="0" dirty="0" err="1" smtClean="0"/>
              <a:t>na</a:t>
            </a:r>
            <a:r>
              <a:rPr lang="en-US" baseline="0" dirty="0" smtClean="0"/>
              <a:t> </a:t>
            </a:r>
            <a:r>
              <a:rPr lang="en-US" baseline="0" dirty="0" err="1" smtClean="0"/>
              <a:t>amostra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5864247-38CA-674D-8168-EDA26AEC24D3}"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OCT </a:t>
            </a:r>
            <a:r>
              <a:rPr lang="en-US" dirty="0" err="1" smtClean="0"/>
              <a:t>é</a:t>
            </a:r>
            <a:r>
              <a:rPr lang="en-US" dirty="0" smtClean="0"/>
              <a:t> </a:t>
            </a:r>
            <a:r>
              <a:rPr lang="en-US" dirty="0" err="1" smtClean="0"/>
              <a:t>basicamente</a:t>
            </a:r>
            <a:r>
              <a:rPr lang="en-US" dirty="0" smtClean="0"/>
              <a:t> </a:t>
            </a:r>
            <a:r>
              <a:rPr lang="en-US" dirty="0" err="1" smtClean="0"/>
              <a:t>uma</a:t>
            </a:r>
            <a:r>
              <a:rPr lang="en-US" dirty="0" smtClean="0"/>
              <a:t> </a:t>
            </a:r>
            <a:r>
              <a:rPr lang="en-US" dirty="0" err="1" smtClean="0"/>
              <a:t>técnica</a:t>
            </a:r>
            <a:r>
              <a:rPr lang="en-US" dirty="0" smtClean="0"/>
              <a:t> </a:t>
            </a:r>
            <a:r>
              <a:rPr lang="en-US" smtClean="0"/>
              <a:t>de </a:t>
            </a:r>
            <a:endParaRPr lang="en-US"/>
          </a:p>
        </p:txBody>
      </p:sp>
      <p:sp>
        <p:nvSpPr>
          <p:cNvPr id="4" name="Slide Number Placeholder 3"/>
          <p:cNvSpPr>
            <a:spLocks noGrp="1"/>
          </p:cNvSpPr>
          <p:nvPr>
            <p:ph type="sldNum" sz="quarter" idx="10"/>
          </p:nvPr>
        </p:nvSpPr>
        <p:spPr/>
        <p:txBody>
          <a:bodyPr/>
          <a:lstStyle/>
          <a:p>
            <a:fld id="{95864247-38CA-674D-8168-EDA26AEC24D3}"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Karlla</a:t>
            </a:r>
            <a:endParaRPr lang="en-US" dirty="0"/>
          </a:p>
        </p:txBody>
      </p:sp>
      <p:sp>
        <p:nvSpPr>
          <p:cNvPr id="4" name="Slide Number Placeholder 3"/>
          <p:cNvSpPr>
            <a:spLocks noGrp="1"/>
          </p:cNvSpPr>
          <p:nvPr>
            <p:ph type="sldNum" sz="quarter" idx="10"/>
          </p:nvPr>
        </p:nvSpPr>
        <p:spPr/>
        <p:txBody>
          <a:bodyPr/>
          <a:lstStyle/>
          <a:p>
            <a:fld id="{95864247-38CA-674D-8168-EDA26AEC24D3}"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Publicado</a:t>
            </a:r>
            <a:r>
              <a:rPr lang="en-US" dirty="0" smtClean="0"/>
              <a:t> </a:t>
            </a:r>
            <a:r>
              <a:rPr lang="en-US" dirty="0" err="1" smtClean="0"/>
              <a:t>em</a:t>
            </a:r>
            <a:endParaRPr lang="en-US" dirty="0"/>
          </a:p>
        </p:txBody>
      </p:sp>
      <p:sp>
        <p:nvSpPr>
          <p:cNvPr id="4" name="Slide Number Placeholder 3"/>
          <p:cNvSpPr>
            <a:spLocks noGrp="1"/>
          </p:cNvSpPr>
          <p:nvPr>
            <p:ph type="sldNum" sz="quarter" idx="10"/>
          </p:nvPr>
        </p:nvSpPr>
        <p:spPr/>
        <p:txBody>
          <a:bodyPr/>
          <a:lstStyle/>
          <a:p>
            <a:fld id="{95864247-38CA-674D-8168-EDA26AEC24D3}"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9E2357C0-0099-364B-8B31-970E211A164E}" type="datetimeFigureOut">
              <a:rPr lang="en-US" smtClean="0"/>
              <a:pPr/>
              <a:t>3/21/11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2357C0-0099-364B-8B31-970E211A164E}" type="datetimeFigureOut">
              <a:rPr lang="en-US" smtClean="0"/>
              <a:pPr/>
              <a:t>3/21/11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D02C9-DFA8-DD40-9B6A-283DB6E763D7}" type="slidenum">
              <a:rPr lang="en-US" smtClean="0"/>
              <a:pPr/>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2357C0-0099-364B-8B31-970E211A164E}" type="datetimeFigureOut">
              <a:rPr lang="en-US" smtClean="0"/>
              <a:pPr/>
              <a:t>3/21/11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02C9-DFA8-DD40-9B6A-283DB6E763D7}"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2357C0-0099-364B-8B31-970E211A164E}" type="datetimeFigureOut">
              <a:rPr lang="en-US" smtClean="0"/>
              <a:pPr/>
              <a:t>3/21/11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02C9-DFA8-DD40-9B6A-283DB6E763D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E2357C0-0099-364B-8B31-970E211A164E}" type="datetimeFigureOut">
              <a:rPr lang="en-US" smtClean="0"/>
              <a:pPr/>
              <a:t>3/21/11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02C9-DFA8-DD40-9B6A-283DB6E763D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9E2357C0-0099-364B-8B31-970E211A164E}" type="datetimeFigureOut">
              <a:rPr lang="en-US" smtClean="0"/>
              <a:pPr/>
              <a:t>3/21/11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02C9-DFA8-DD40-9B6A-283DB6E763D7}" type="slidenum">
              <a:rPr lang="en-US" smtClean="0"/>
              <a:pPr/>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2357C0-0099-364B-8B31-970E211A164E}" type="datetimeFigureOut">
              <a:rPr lang="en-US" smtClean="0"/>
              <a:pPr/>
              <a:t>3/21/11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02C9-DFA8-DD40-9B6A-283DB6E763D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9E2357C0-0099-364B-8B31-970E211A164E}" type="datetimeFigureOut">
              <a:rPr lang="en-US" smtClean="0"/>
              <a:pPr/>
              <a:t>3/21/11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D02C9-DFA8-DD40-9B6A-283DB6E763D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9E2357C0-0099-364B-8B31-970E211A164E}" type="datetimeFigureOut">
              <a:rPr lang="en-US" smtClean="0"/>
              <a:pPr/>
              <a:t>3/21/11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D02C9-DFA8-DD40-9B6A-283DB6E763D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9E2357C0-0099-364B-8B31-970E211A164E}" type="datetimeFigureOut">
              <a:rPr lang="en-US" smtClean="0"/>
              <a:pPr/>
              <a:t>3/21/11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D02C9-DFA8-DD40-9B6A-283DB6E763D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357C0-0099-364B-8B31-970E211A164E}" type="datetimeFigureOut">
              <a:rPr lang="en-US" smtClean="0"/>
              <a:pPr/>
              <a:t>3/21/11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D02C9-DFA8-DD40-9B6A-283DB6E763D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2357C0-0099-364B-8B31-970E211A164E}" type="datetimeFigureOut">
              <a:rPr lang="en-US" smtClean="0"/>
              <a:pPr/>
              <a:t>3/21/11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9E2357C0-0099-364B-8B31-970E211A164E}" type="datetimeFigureOut">
              <a:rPr lang="en-US" smtClean="0"/>
              <a:pPr/>
              <a:t>3/21/11</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E6AD02C9-DFA8-DD40-9B6A-283DB6E763D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df"/><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df"/><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df"/><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df"/><Relationship Id="rId4" Type="http://schemas.openxmlformats.org/officeDocument/2006/relationships/image" Target="../media/image19.png"/><Relationship Id="rId5" Type="http://schemas.openxmlformats.org/officeDocument/2006/relationships/image" Target="../media/image20.pdf"/><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df"/><Relationship Id="rId4" Type="http://schemas.openxmlformats.org/officeDocument/2006/relationships/image" Target="../media/image21.png"/><Relationship Id="rId5" Type="http://schemas.openxmlformats.org/officeDocument/2006/relationships/image" Target="../media/image22.pdf"/><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4.pdf"/><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3.pd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3.pdf"/><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26.pd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df"/><Relationship Id="rId4" Type="http://schemas.openxmlformats.org/officeDocument/2006/relationships/image" Target="../media/image29.png"/><Relationship Id="rId5" Type="http://schemas.openxmlformats.org/officeDocument/2006/relationships/image" Target="../media/image30.pdf"/><Relationship Id="rId6" Type="http://schemas.openxmlformats.org/officeDocument/2006/relationships/image" Target="../media/image31.png"/><Relationship Id="rId7"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df"/><Relationship Id="rId4" Type="http://schemas.openxmlformats.org/officeDocument/2006/relationships/image" Target="../media/image30.png"/><Relationship Id="rId5" Type="http://schemas.openxmlformats.org/officeDocument/2006/relationships/image" Target="../media/image35.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df"/><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df"/><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df"/><Relationship Id="rId4" Type="http://schemas.openxmlformats.org/officeDocument/2006/relationships/image" Target="../media/image42.png"/><Relationship Id="rId5" Type="http://schemas.openxmlformats.org/officeDocument/2006/relationships/image" Target="../media/image43.pdf"/><Relationship Id="rId6" Type="http://schemas.openxmlformats.org/officeDocument/2006/relationships/image" Target="../media/image44.png"/><Relationship Id="rId7"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df"/><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image" Target="../media/image421.png"/><Relationship Id="rId4" Type="http://schemas.openxmlformats.org/officeDocument/2006/relationships/image" Target="../media/image49.jpeg"/><Relationship Id="rId1" Type="http://schemas.openxmlformats.org/officeDocument/2006/relationships/slideLayout" Target="../slideLayouts/slideLayout7.xml"/><Relationship Id="rId2" Type="http://schemas.openxmlformats.org/officeDocument/2006/relationships/image" Target="../media/image48.pd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df"/><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df"/><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df"/><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df"/><Relationship Id="rId3"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df"/><Relationship Id="rId5" Type="http://schemas.openxmlformats.org/officeDocument/2006/relationships/image" Target="../media/image63.png"/><Relationship Id="rId6" Type="http://schemas.openxmlformats.org/officeDocument/2006/relationships/image" Target="../media/image64.pdf"/><Relationship Id="rId7" Type="http://schemas.openxmlformats.org/officeDocument/2006/relationships/image" Target="../media/image65.png"/><Relationship Id="rId8" Type="http://schemas.openxmlformats.org/officeDocument/2006/relationships/image" Target="../media/image66.pdf"/><Relationship Id="rId9"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0.pdf"/></Relationships>
</file>

<file path=ppt/slides/_rels/slide39.xml.rels><?xml version="1.0" encoding="UTF-8" standalone="yes"?>
<Relationships xmlns="http://schemas.openxmlformats.org/package/2006/relationships"><Relationship Id="rId3" Type="http://schemas.openxmlformats.org/officeDocument/2006/relationships/image" Target="../media/image68.pdf"/><Relationship Id="rId4" Type="http://schemas.openxmlformats.org/officeDocument/2006/relationships/image" Target="../media/image69.png"/><Relationship Id="rId5" Type="http://schemas.openxmlformats.org/officeDocument/2006/relationships/image" Target="../media/image64.pdf"/><Relationship Id="rId6" Type="http://schemas.openxmlformats.org/officeDocument/2006/relationships/image" Target="../media/image55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3.pd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df"/><Relationship Id="rId4" Type="http://schemas.openxmlformats.org/officeDocument/2006/relationships/image" Target="../media/image71.png"/><Relationship Id="rId5" Type="http://schemas.openxmlformats.org/officeDocument/2006/relationships/image" Target="../media/image72.pdf"/><Relationship Id="rId6" Type="http://schemas.openxmlformats.org/officeDocument/2006/relationships/image" Target="../media/image73.png"/><Relationship Id="rId7" Type="http://schemas.openxmlformats.org/officeDocument/2006/relationships/image" Target="../media/image74.pdf"/><Relationship Id="rId8" Type="http://schemas.openxmlformats.org/officeDocument/2006/relationships/image" Target="../media/image75.png"/><Relationship Id="rId9" Type="http://schemas.openxmlformats.org/officeDocument/2006/relationships/image" Target="../media/image76.pdf"/><Relationship Id="rId10"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df"/><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3" Type="http://schemas.openxmlformats.org/officeDocument/2006/relationships/image" Target="../media/image81.pdf"/><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df"/><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83.pdf"/><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3" Type="http://schemas.openxmlformats.org/officeDocument/2006/relationships/image" Target="../media/image86.jpeg"/><Relationship Id="rId4" Type="http://schemas.openxmlformats.org/officeDocument/2006/relationships/image" Target="../media/image87.jpeg"/><Relationship Id="rId5" Type="http://schemas.openxmlformats.org/officeDocument/2006/relationships/image" Target="../media/image88.jpeg"/><Relationship Id="rId1" Type="http://schemas.openxmlformats.org/officeDocument/2006/relationships/slideLayout" Target="../slideLayouts/slideLayout2.xml"/><Relationship Id="rId2" Type="http://schemas.openxmlformats.org/officeDocument/2006/relationships/image" Target="../media/image8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5.pdf"/><Relationship Id="rId4" Type="http://schemas.openxmlformats.org/officeDocument/2006/relationships/image" Target="../media/image6.png"/><Relationship Id="rId5" Type="http://schemas.openxmlformats.org/officeDocument/2006/relationships/image" Target="../media/image7.pdf"/><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1322921" y="1854686"/>
            <a:ext cx="6498158" cy="1724867"/>
          </a:xfrm>
        </p:spPr>
        <p:txBody>
          <a:bodyPr>
            <a:noAutofit/>
          </a:bodyPr>
          <a:lstStyle/>
          <a:p>
            <a:r>
              <a:rPr lang="en-US" sz="3600" dirty="0" smtClean="0"/>
              <a:t>Applications in Optical Coherence Tomography </a:t>
            </a:r>
            <a:r>
              <a:rPr lang="en-US" sz="3600" dirty="0"/>
              <a:t>and Advances into an Photonic Integrated Device</a:t>
            </a:r>
          </a:p>
        </p:txBody>
      </p:sp>
      <p:sp>
        <p:nvSpPr>
          <p:cNvPr id="3" name="Subtitle 2"/>
          <p:cNvSpPr>
            <a:spLocks noGrp="1"/>
          </p:cNvSpPr>
          <p:nvPr>
            <p:ph type="subTitle" idx="1"/>
          </p:nvPr>
        </p:nvSpPr>
        <p:spPr>
          <a:xfrm>
            <a:off x="1322920" y="5132439"/>
            <a:ext cx="6498159" cy="916641"/>
          </a:xfrm>
        </p:spPr>
        <p:txBody>
          <a:bodyPr>
            <a:normAutofit lnSpcReduction="10000"/>
          </a:bodyPr>
          <a:lstStyle/>
          <a:p>
            <a:r>
              <a:rPr lang="en-US" dirty="0" smtClean="0"/>
              <a:t>Bernardo de B C Kyotoku</a:t>
            </a:r>
          </a:p>
          <a:p>
            <a:r>
              <a:rPr lang="en-US" dirty="0" smtClean="0"/>
              <a:t>Anderson S L Gomes</a:t>
            </a:r>
          </a:p>
          <a:p>
            <a:r>
              <a:rPr lang="en-US" dirty="0" smtClean="0"/>
              <a:t>24 de </a:t>
            </a:r>
            <a:r>
              <a:rPr lang="en-US" dirty="0" err="1" smtClean="0"/>
              <a:t>março</a:t>
            </a:r>
            <a:r>
              <a:rPr lang="en-US" dirty="0" smtClean="0"/>
              <a:t> de 2011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What is OCT?</a:t>
            </a:r>
            <a:endParaRPr lang="en-US" dirty="0"/>
          </a:p>
        </p:txBody>
      </p:sp>
      <p:sp>
        <p:nvSpPr>
          <p:cNvPr id="12" name="Rounded Rectangle 11"/>
          <p:cNvSpPr/>
          <p:nvPr/>
        </p:nvSpPr>
        <p:spPr>
          <a:xfrm>
            <a:off x="3149600" y="2298700"/>
            <a:ext cx="2098675" cy="3175000"/>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iterate type="lt">
                                    <p:tmPct val="0"/>
                                  </p:iterate>
                                  <p:childTnLst>
                                    <p:animClr clrSpc="rgb">
                                      <p:cBhvr>
                                        <p:cTn id="6" dur="500" fill="hold"/>
                                        <p:tgtEl>
                                          <p:spTgt spid="12"/>
                                        </p:tgtEl>
                                        <p:attrNameLst>
                                          <p:attrName>fillcolor</p:attrName>
                                        </p:attrNameLst>
                                      </p:cBhvr>
                                      <p:to>
                                        <a:srgbClr val="000000"/>
                                      </p:to>
                                    </p:animClr>
                                    <p:set>
                                      <p:cBhvr>
                                        <p:cTn id="7" dur="500" fill="hold"/>
                                        <p:tgtEl>
                                          <p:spTgt spid="12"/>
                                        </p:tgtEl>
                                        <p:attrNameLst>
                                          <p:attrName>fill.type</p:attrName>
                                        </p:attrNameLst>
                                      </p:cBhvr>
                                      <p:to>
                                        <p:strVal val="solid"/>
                                      </p:to>
                                    </p:set>
                                    <p:set>
                                      <p:cBhvr>
                                        <p:cTn id="8" dur="500" fill="hold"/>
                                        <p:tgtEl>
                                          <p:spTgt spid="12"/>
                                        </p:tgtEl>
                                        <p:attrNameLst>
                                          <p:attrName>fill.on</p:attrName>
                                        </p:attrNameLst>
                                      </p:cBhvr>
                                      <p:to>
                                        <p:strVal val="true"/>
                                      </p:to>
                                    </p:set>
                                  </p:childTnLst>
                                </p:cTn>
                              </p:par>
                            </p:childTnLst>
                          </p:cTn>
                        </p:par>
                        <p:par>
                          <p:cTn id="9" fill="hold">
                            <p:stCondLst>
                              <p:cond delay="500"/>
                            </p:stCondLst>
                            <p:childTnLst>
                              <p:par>
                                <p:cTn id="10" presetID="1" presetClass="emph" presetSubtype="2" fill="hold" nodeType="afterEffect">
                                  <p:stCondLst>
                                    <p:cond delay="0"/>
                                  </p:stCondLst>
                                  <p:childTnLst>
                                    <p:animClr clrSpc="rgb">
                                      <p:cBhvr>
                                        <p:cTn id="11" dur="500" fill="hold"/>
                                        <p:tgtEl>
                                          <p:spTgt spid="12"/>
                                        </p:tgtEl>
                                        <p:attrNameLst>
                                          <p:attrName>fillcolor</p:attrName>
                                        </p:attrNameLst>
                                      </p:cBhvr>
                                      <p:to>
                                        <a:srgbClr val="00FF0C"/>
                                      </p:to>
                                    </p:animClr>
                                    <p:set>
                                      <p:cBhvr>
                                        <p:cTn id="12" dur="500" fill="hold"/>
                                        <p:tgtEl>
                                          <p:spTgt spid="12"/>
                                        </p:tgtEl>
                                        <p:attrNameLst>
                                          <p:attrName>fill.type</p:attrName>
                                        </p:attrNameLst>
                                      </p:cBhvr>
                                      <p:to>
                                        <p:strVal val="solid"/>
                                      </p:to>
                                    </p:set>
                                    <p:set>
                                      <p:cBhvr>
                                        <p:cTn id="13"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inte2.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143035" y="2081605"/>
            <a:ext cx="6968784" cy="3623767"/>
          </a:xfrm>
          <a:prstGeom prst="rect">
            <a:avLst/>
          </a:prstGeom>
        </p:spPr>
      </p:pic>
      <p:sp>
        <p:nvSpPr>
          <p:cNvPr id="2" name="Title 1"/>
          <p:cNvSpPr>
            <a:spLocks noGrp="1"/>
          </p:cNvSpPr>
          <p:nvPr>
            <p:ph type="title"/>
          </p:nvPr>
        </p:nvSpPr>
        <p:spPr/>
        <p:txBody>
          <a:bodyPr anchor="ctr"/>
          <a:lstStyle/>
          <a:p>
            <a:r>
              <a:rPr lang="en-US" dirty="0" smtClean="0"/>
              <a:t>Source</a:t>
            </a:r>
            <a:endParaRPr lang="en-US" dirty="0"/>
          </a:p>
        </p:txBody>
      </p:sp>
    </p:spTree>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inte3.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147217" y="2081605"/>
            <a:ext cx="6968784" cy="3623768"/>
          </a:xfrm>
          <a:prstGeom prst="rect">
            <a:avLst/>
          </a:prstGeom>
        </p:spPr>
      </p:pic>
      <p:sp>
        <p:nvSpPr>
          <p:cNvPr id="2" name="Title 1"/>
          <p:cNvSpPr>
            <a:spLocks noGrp="1"/>
          </p:cNvSpPr>
          <p:nvPr>
            <p:ph type="title"/>
          </p:nvPr>
        </p:nvSpPr>
        <p:spPr/>
        <p:txBody>
          <a:bodyPr anchor="ctr"/>
          <a:lstStyle/>
          <a:p>
            <a:r>
              <a:rPr lang="en-US" dirty="0" smtClean="0"/>
              <a:t>Scanning sample</a:t>
            </a:r>
            <a:endParaRPr lang="en-US" dirty="0"/>
          </a:p>
        </p:txBody>
      </p:sp>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inte4.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147216" y="2081605"/>
            <a:ext cx="6968784" cy="3623768"/>
          </a:xfrm>
          <a:prstGeom prst="rect">
            <a:avLst/>
          </a:prstGeom>
        </p:spPr>
      </p:pic>
      <p:sp>
        <p:nvSpPr>
          <p:cNvPr id="2" name="Title 1"/>
          <p:cNvSpPr>
            <a:spLocks noGrp="1"/>
          </p:cNvSpPr>
          <p:nvPr>
            <p:ph type="title"/>
          </p:nvPr>
        </p:nvSpPr>
        <p:spPr/>
        <p:txBody>
          <a:bodyPr anchor="ctr"/>
          <a:lstStyle/>
          <a:p>
            <a:r>
              <a:rPr lang="en-US" smtClean="0"/>
              <a:t>Spectrometer</a:t>
            </a:r>
            <a:endParaRPr lang="en-US"/>
          </a:p>
        </p:txBody>
      </p:sp>
    </p:spTree>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107576"/>
            <a:ext cx="8042276" cy="1336956"/>
          </a:xfrm>
        </p:spPr>
        <p:txBody>
          <a:bodyPr/>
          <a:lstStyle/>
          <a:p>
            <a:r>
              <a:rPr lang="en-US" dirty="0" smtClean="0"/>
              <a:t>Fiber reinforced </a:t>
            </a:r>
            <a:br>
              <a:rPr lang="en-US" dirty="0" smtClean="0"/>
            </a:br>
            <a:r>
              <a:rPr lang="en-US" dirty="0" smtClean="0"/>
              <a:t>composites</a:t>
            </a:r>
            <a:endParaRPr lang="en-US" dirty="0"/>
          </a:p>
        </p:txBody>
      </p:sp>
      <p:pic>
        <p:nvPicPr>
          <p:cNvPr id="5" name="Picture 4" descr="Karlla.jpg"/>
          <p:cNvPicPr>
            <a:picLocks noChangeAspect="1"/>
          </p:cNvPicPr>
          <p:nvPr/>
        </p:nvPicPr>
        <p:blipFill>
          <a:blip r:embed="rId2"/>
          <a:srcRect t="11736" r="33205"/>
          <a:stretch>
            <a:fillRect/>
          </a:stretch>
        </p:blipFill>
        <p:spPr>
          <a:xfrm>
            <a:off x="7764794" y="107576"/>
            <a:ext cx="1315706" cy="1457232"/>
          </a:xfrm>
          <a:prstGeom prst="rect">
            <a:avLst/>
          </a:prstGeom>
          <a:ln>
            <a:noFill/>
          </a:ln>
          <a:effectLst>
            <a:softEdge rad="112500"/>
          </a:effectLst>
        </p:spPr>
      </p:pic>
      <p:sp>
        <p:nvSpPr>
          <p:cNvPr id="6" name="TextBox 5"/>
          <p:cNvSpPr txBox="1"/>
          <p:nvPr/>
        </p:nvSpPr>
        <p:spPr>
          <a:xfrm>
            <a:off x="7162801" y="1564808"/>
            <a:ext cx="1917699" cy="369332"/>
          </a:xfrm>
          <a:prstGeom prst="rect">
            <a:avLst/>
          </a:prstGeom>
          <a:noFill/>
        </p:spPr>
        <p:txBody>
          <a:bodyPr wrap="square" rtlCol="0">
            <a:spAutoFit/>
          </a:bodyPr>
          <a:lstStyle/>
          <a:p>
            <a:r>
              <a:rPr lang="en-US" dirty="0" smtClean="0"/>
              <a:t>Ana </a:t>
            </a:r>
            <a:r>
              <a:rPr lang="en-US" dirty="0" err="1" smtClean="0"/>
              <a:t>Karlla</a:t>
            </a:r>
            <a:r>
              <a:rPr lang="en-US" dirty="0" smtClean="0"/>
              <a:t> </a:t>
            </a:r>
            <a:r>
              <a:rPr lang="en-US" dirty="0" err="1" smtClean="0"/>
              <a:t>Bráz</a:t>
            </a:r>
            <a:endParaRPr lang="en-US" dirty="0"/>
          </a:p>
        </p:txBody>
      </p:sp>
      <p:pic>
        <p:nvPicPr>
          <p:cNvPr id="8" name="Picture 7" descr="Composite.dental.bridge.jpg"/>
          <p:cNvPicPr>
            <a:picLocks noChangeAspect="1"/>
          </p:cNvPicPr>
          <p:nvPr/>
        </p:nvPicPr>
        <p:blipFill>
          <a:blip r:embed="rId3"/>
          <a:stretch>
            <a:fillRect/>
          </a:stretch>
        </p:blipFill>
        <p:spPr>
          <a:xfrm>
            <a:off x="444500" y="1760831"/>
            <a:ext cx="4165600" cy="4435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1066800" y="6260068"/>
            <a:ext cx="2878913" cy="369332"/>
          </a:xfrm>
          <a:prstGeom prst="rect">
            <a:avLst/>
          </a:prstGeom>
          <a:noFill/>
        </p:spPr>
        <p:txBody>
          <a:bodyPr wrap="none" rtlCol="0">
            <a:spAutoFit/>
          </a:bodyPr>
          <a:lstStyle/>
          <a:p>
            <a:r>
              <a:rPr lang="en-US" dirty="0" smtClean="0"/>
              <a:t>Composite dental </a:t>
            </a:r>
            <a:r>
              <a:rPr lang="en-US" dirty="0" smtClean="0">
                <a:effectLst>
                  <a:outerShdw blurRad="266700" dist="38100" dir="2700000" algn="br">
                    <a:srgbClr val="000000">
                      <a:alpha val="43000"/>
                    </a:srgbClr>
                  </a:outerShdw>
                </a:effectLst>
              </a:rPr>
              <a:t>bridge</a:t>
            </a:r>
            <a:endParaRPr lang="en-US" dirty="0">
              <a:effectLst>
                <a:outerShdw blurRad="266700" dist="38100" dir="2700000" algn="br">
                  <a:srgbClr val="000000">
                    <a:alpha val="43000"/>
                  </a:srgbClr>
                </a:outerShdw>
              </a:effectLst>
            </a:endParaRPr>
          </a:p>
        </p:txBody>
      </p:sp>
      <p:pic>
        <p:nvPicPr>
          <p:cNvPr id="7" name="Picture 6" descr="fiber.jpg"/>
          <p:cNvPicPr>
            <a:picLocks noChangeAspect="1"/>
          </p:cNvPicPr>
          <p:nvPr/>
        </p:nvPicPr>
        <p:blipFill>
          <a:blip r:embed="rId4"/>
          <a:stretch>
            <a:fillRect/>
          </a:stretch>
        </p:blipFill>
        <p:spPr>
          <a:xfrm>
            <a:off x="5346701" y="4330700"/>
            <a:ext cx="3632200" cy="1130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Fiber reinforced composites</a:t>
            </a:r>
            <a:endParaRPr lang="en-US" dirty="0"/>
          </a:p>
        </p:txBody>
      </p:sp>
      <p:sp>
        <p:nvSpPr>
          <p:cNvPr id="9" name="Rectangle 8"/>
          <p:cNvSpPr/>
          <p:nvPr/>
        </p:nvSpPr>
        <p:spPr>
          <a:xfrm>
            <a:off x="1707999" y="1600201"/>
            <a:ext cx="1036478" cy="925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three-point.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184650" y="1966985"/>
            <a:ext cx="4654549" cy="45605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Down Arrow 10"/>
          <p:cNvSpPr/>
          <p:nvPr/>
        </p:nvSpPr>
        <p:spPr>
          <a:xfrm>
            <a:off x="6502400" y="2774539"/>
            <a:ext cx="558800" cy="90332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400800" y="2405207"/>
            <a:ext cx="765241" cy="369332"/>
          </a:xfrm>
          <a:prstGeom prst="rect">
            <a:avLst/>
          </a:prstGeom>
          <a:noFill/>
        </p:spPr>
        <p:txBody>
          <a:bodyPr wrap="none" rtlCol="0">
            <a:spAutoFit/>
          </a:bodyPr>
          <a:lstStyle/>
          <a:p>
            <a:r>
              <a:rPr lang="en-US" dirty="0" smtClean="0"/>
              <a:t>Force</a:t>
            </a:r>
            <a:endParaRPr lang="en-US" dirty="0"/>
          </a:p>
        </p:txBody>
      </p:sp>
      <p:pic>
        <p:nvPicPr>
          <p:cNvPr id="13" name="Picture 12" descr="three-point.pdf"/>
          <p:cNvPicPr>
            <a:picLocks noChangeAspect="1"/>
          </p:cNvPicPr>
          <p:nvPr/>
        </p:nvPicPr>
        <mc:AlternateContent>
          <mc:Choice xmlns:ma="http://schemas.microsoft.com/office/mac/drawingml/2008/main" Requires="ma">
            <p:blipFill>
              <a:blip r:embed="rId3"/>
              <a:srcRect l="41969" t="45825" r="34974" b="35368"/>
              <a:stretch>
                <a:fillRect/>
              </a:stretch>
            </p:blipFill>
          </mc:Choice>
          <mc:Fallback>
            <p:blipFill>
              <a:blip r:embed="rId4"/>
              <a:srcRect l="41969" t="45825" r="34974" b="35368"/>
              <a:stretch>
                <a:fillRect/>
              </a:stretch>
            </p:blipFill>
          </mc:Fallback>
        </mc:AlternateContent>
        <p:spPr>
          <a:xfrm>
            <a:off x="549275" y="1958238"/>
            <a:ext cx="2641600" cy="21111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p:cNvSpPr/>
          <p:nvPr/>
        </p:nvSpPr>
        <p:spPr>
          <a:xfrm>
            <a:off x="1600200" y="2914239"/>
            <a:ext cx="609600" cy="354792"/>
          </a:xfrm>
          <a:prstGeom prst="rect">
            <a:avLst/>
          </a:prstGeom>
          <a:solidFill>
            <a:schemeClr val="accent6">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ular Callout 15"/>
          <p:cNvSpPr/>
          <p:nvPr/>
        </p:nvSpPr>
        <p:spPr>
          <a:xfrm>
            <a:off x="3760787" y="3660551"/>
            <a:ext cx="1597025" cy="408837"/>
          </a:xfrm>
          <a:prstGeom prst="wedgeRectCallout">
            <a:avLst>
              <a:gd name="adj1" fmla="val 77775"/>
              <a:gd name="adj2" fmla="val 15585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sample</a:t>
            </a:r>
            <a:endParaRPr lang="en-US" dirty="0"/>
          </a:p>
        </p:txBody>
      </p:sp>
      <p:cxnSp>
        <p:nvCxnSpPr>
          <p:cNvPr id="19" name="Straight Connector 18"/>
          <p:cNvCxnSpPr/>
          <p:nvPr/>
        </p:nvCxnSpPr>
        <p:spPr>
          <a:xfrm rot="5400000">
            <a:off x="380454" y="3161753"/>
            <a:ext cx="1467261" cy="972232"/>
          </a:xfrm>
          <a:prstGeom prst="line">
            <a:avLst/>
          </a:prstGeom>
          <a:ln w="3175" cap="flat" cmpd="dbl" algn="ctr">
            <a:solidFill>
              <a:schemeClr val="tx1"/>
            </a:solidFill>
            <a:prstDash val="solid"/>
            <a:round/>
            <a:headEnd type="none" w="med" len="med"/>
            <a:tailEnd type="none" w="med" len="med"/>
          </a:ln>
          <a:effectLst>
            <a:outerShdw blurRad="50800" dist="38100" dir="270000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H="1">
            <a:off x="1903641" y="3204712"/>
            <a:ext cx="1467264" cy="886316"/>
          </a:xfrm>
          <a:prstGeom prst="line">
            <a:avLst/>
          </a:prstGeom>
          <a:ln w="3175" cap="flat" cmpd="dbl" algn="ctr">
            <a:solidFill>
              <a:schemeClr val="tx1"/>
            </a:solidFill>
            <a:prstDash val="solid"/>
            <a:round/>
            <a:headEnd type="none" w="med" len="med"/>
            <a:tailEnd type="none" w="med" len="med"/>
          </a:ln>
          <a:effectLst>
            <a:outerShdw blurRad="50800" dist="38100" dir="270000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11278" y="4208277"/>
            <a:ext cx="2850725" cy="972232"/>
          </a:xfrm>
          <a:prstGeom prst="line">
            <a:avLst/>
          </a:prstGeom>
          <a:ln w="3175" cap="flat" cmpd="dbl" algn="ctr">
            <a:solidFill>
              <a:schemeClr val="tx1"/>
            </a:solidFill>
            <a:prstDash val="solid"/>
            <a:round/>
            <a:headEnd type="none" w="med" len="med"/>
            <a:tailEnd type="none" w="med" len="med"/>
          </a:ln>
          <a:effectLst>
            <a:outerShdw blurRad="50800" dist="38100" dir="270000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6200000" flipH="1">
            <a:off x="1219751" y="4259077"/>
            <a:ext cx="2850729" cy="870631"/>
          </a:xfrm>
          <a:prstGeom prst="line">
            <a:avLst/>
          </a:prstGeom>
          <a:ln w="3175" cap="flat" cmpd="dbl" algn="ctr">
            <a:solidFill>
              <a:schemeClr val="tx1"/>
            </a:solidFill>
            <a:prstDash val="solid"/>
            <a:round/>
            <a:headEnd type="none" w="med" len="med"/>
            <a:tailEnd type="none" w="med" len="med"/>
          </a:ln>
          <a:effectLst>
            <a:outerShdw blurRad="50800" dist="38100" dir="2700000">
              <a:srgbClr val="000000">
                <a:alpha val="43000"/>
              </a:srgbClr>
            </a:outerShdw>
          </a:effectLst>
        </p:spPr>
        <p:style>
          <a:lnRef idx="2">
            <a:schemeClr val="accent1"/>
          </a:lnRef>
          <a:fillRef idx="0">
            <a:schemeClr val="accent1"/>
          </a:fillRef>
          <a:effectRef idx="1">
            <a:schemeClr val="accent1"/>
          </a:effectRef>
          <a:fontRef idx="minor">
            <a:schemeClr val="tx1"/>
          </a:fontRef>
        </p:style>
      </p:cxnSp>
      <p:pic>
        <p:nvPicPr>
          <p:cNvPr id="17" name="Picture 16" descr="frc-2-a.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627968" y="4381500"/>
            <a:ext cx="2452463" cy="1738256"/>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frc-2-a.eps"/>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826642" y="3484350"/>
            <a:ext cx="3519950" cy="2494868"/>
          </a:xfrm>
          <a:prstGeom prst="rect">
            <a:avLst/>
          </a:prstGeom>
        </p:spPr>
      </p:pic>
      <p:pic>
        <p:nvPicPr>
          <p:cNvPr id="5" name="Picture 4" descr="frc-2-b.eps"/>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4942627" y="3484350"/>
            <a:ext cx="3534624" cy="2505269"/>
          </a:xfrm>
          <a:prstGeom prst="rect">
            <a:avLst/>
          </a:prstGeom>
        </p:spPr>
      </p:pic>
      <p:sp>
        <p:nvSpPr>
          <p:cNvPr id="6" name="TextBox 5"/>
          <p:cNvSpPr txBox="1"/>
          <p:nvPr/>
        </p:nvSpPr>
        <p:spPr>
          <a:xfrm>
            <a:off x="2722589" y="6488668"/>
            <a:ext cx="4440075" cy="369332"/>
          </a:xfrm>
          <a:prstGeom prst="rect">
            <a:avLst/>
          </a:prstGeom>
          <a:noFill/>
        </p:spPr>
        <p:txBody>
          <a:bodyPr wrap="none" rtlCol="0">
            <a:spAutoFit/>
          </a:bodyPr>
          <a:lstStyle/>
          <a:p>
            <a:r>
              <a:rPr lang="en-US" dirty="0" smtClean="0"/>
              <a:t>Dental Material </a:t>
            </a:r>
            <a:r>
              <a:rPr lang="en-US" dirty="0" smtClean="0"/>
              <a:t>25.1 (2009), pp. 74–9.</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 y="107576"/>
            <a:ext cx="6842125" cy="1336956"/>
          </a:xfrm>
        </p:spPr>
        <p:txBody>
          <a:bodyPr anchor="ctr"/>
          <a:lstStyle/>
          <a:p>
            <a:r>
              <a:rPr lang="en-US" dirty="0" smtClean="0"/>
              <a:t>Fourier delay line</a:t>
            </a:r>
            <a:endParaRPr lang="en-US" dirty="0"/>
          </a:p>
        </p:txBody>
      </p:sp>
      <p:pic>
        <p:nvPicPr>
          <p:cNvPr id="5" name="Picture 4" descr="inte4.pdf"/>
          <p:cNvPicPr>
            <a:picLocks noChangeAspect="1"/>
          </p:cNvPicPr>
          <p:nvPr/>
        </p:nvPicPr>
        <mc:AlternateContent>
          <mc:Choice xmlns:ma="http://schemas.microsoft.com/office/mac/drawingml/2008/main" Requires="ma">
            <p:blipFill>
              <a:blip r:embed="rId2">
                <a:alphaModFix amt="50000"/>
              </a:blip>
              <a:stretch>
                <a:fillRect/>
              </a:stretch>
            </p:blipFill>
          </mc:Choice>
          <mc:Fallback>
            <p:blipFill>
              <a:blip r:embed="rId3">
                <a:alphaModFix amt="50000"/>
              </a:blip>
              <a:stretch>
                <a:fillRect/>
              </a:stretch>
            </p:blipFill>
          </mc:Fallback>
        </mc:AlternateContent>
        <p:spPr>
          <a:xfrm>
            <a:off x="5167922" y="979424"/>
            <a:ext cx="4026877" cy="2093976"/>
          </a:xfrm>
          <a:prstGeom prst="rect">
            <a:avLst/>
          </a:prstGeom>
        </p:spPr>
      </p:pic>
      <p:pic>
        <p:nvPicPr>
          <p:cNvPr id="7" name="Picture 6" descr="FDL-whole-setup.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650875" y="3073400"/>
            <a:ext cx="7378456" cy="372504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36128" y="107576"/>
            <a:ext cx="8042276" cy="1336956"/>
          </a:xfrm>
        </p:spPr>
        <p:txBody>
          <a:bodyPr anchor="ctr"/>
          <a:lstStyle/>
          <a:p>
            <a:r>
              <a:rPr lang="en-US" dirty="0" smtClean="0"/>
              <a:t>Improvements</a:t>
            </a:r>
            <a:endParaRPr lang="en-US" dirty="0"/>
          </a:p>
        </p:txBody>
      </p:sp>
      <p:pic>
        <p:nvPicPr>
          <p:cNvPr id="15" name="Content Placeholder 3" descr="SROCT.pdf"/>
          <p:cNvPicPr>
            <a:picLocks noGrp="1" noChangeAspect="1"/>
          </p:cNvPicPr>
          <p:nvPr>
            <p:ph idx="1"/>
          </p:nvPr>
        </p:nvPicPr>
        <mc:AlternateContent>
          <mc:Choice xmlns:ma="http://schemas.microsoft.com/office/mac/drawingml/2008/main" Requires="ma">
            <p:blipFill>
              <a:blip r:embed="rId2"/>
              <a:srcRect l="-19333" r="-19333"/>
              <a:stretch>
                <a:fillRect/>
              </a:stretch>
            </p:blipFill>
          </mc:Choice>
          <mc:Fallback>
            <p:blipFill>
              <a:blip r:embed="rId3"/>
              <a:srcRect l="-19333" r="-19333"/>
              <a:stretch>
                <a:fillRect/>
              </a:stretch>
            </p:blipFill>
          </mc:Fallback>
        </mc:AlternateContent>
        <p:spPr>
          <a:xfrm>
            <a:off x="3962400" y="2666158"/>
            <a:ext cx="5683872" cy="3069694"/>
          </a:xfrm>
          <a:effectLst/>
        </p:spPr>
      </p:pic>
      <p:sp>
        <p:nvSpPr>
          <p:cNvPr id="16" name="TextBox 15"/>
          <p:cNvSpPr txBox="1"/>
          <p:nvPr/>
        </p:nvSpPr>
        <p:spPr>
          <a:xfrm>
            <a:off x="5290931" y="2755058"/>
            <a:ext cx="998804" cy="523220"/>
          </a:xfrm>
          <a:prstGeom prst="rect">
            <a:avLst/>
          </a:prstGeom>
          <a:noFill/>
        </p:spPr>
        <p:txBody>
          <a:bodyPr wrap="none" rtlCol="0" anchor="ctr" anchorCtr="0">
            <a:spAutoFit/>
          </a:bodyPr>
          <a:lstStyle/>
          <a:p>
            <a:r>
              <a:rPr lang="en-US" sz="1400" dirty="0" smtClean="0"/>
              <a:t>Signal</a:t>
            </a:r>
          </a:p>
          <a:p>
            <a:r>
              <a:rPr lang="en-US" sz="1400" dirty="0" smtClean="0"/>
              <a:t>generator</a:t>
            </a:r>
            <a:endParaRPr lang="en-US" sz="1400" dirty="0"/>
          </a:p>
        </p:txBody>
      </p:sp>
      <p:sp>
        <p:nvSpPr>
          <p:cNvPr id="17" name="TextBox 16"/>
          <p:cNvSpPr txBox="1"/>
          <p:nvPr/>
        </p:nvSpPr>
        <p:spPr>
          <a:xfrm>
            <a:off x="5265531" y="3228595"/>
            <a:ext cx="1082961" cy="307777"/>
          </a:xfrm>
          <a:prstGeom prst="rect">
            <a:avLst/>
          </a:prstGeom>
          <a:noFill/>
        </p:spPr>
        <p:txBody>
          <a:bodyPr wrap="none" rtlCol="0">
            <a:spAutoFit/>
          </a:bodyPr>
          <a:lstStyle/>
          <a:p>
            <a:r>
              <a:rPr lang="en-US" sz="1400" dirty="0" smtClean="0"/>
              <a:t>Video card</a:t>
            </a:r>
            <a:endParaRPr lang="en-US" sz="1400" dirty="0"/>
          </a:p>
        </p:txBody>
      </p:sp>
      <p:sp>
        <p:nvSpPr>
          <p:cNvPr id="18" name="TextBox 17"/>
          <p:cNvSpPr txBox="1"/>
          <p:nvPr/>
        </p:nvSpPr>
        <p:spPr>
          <a:xfrm>
            <a:off x="4831930" y="2935463"/>
            <a:ext cx="497101" cy="369332"/>
          </a:xfrm>
          <a:prstGeom prst="rect">
            <a:avLst/>
          </a:prstGeom>
          <a:noFill/>
        </p:spPr>
        <p:txBody>
          <a:bodyPr wrap="none" rtlCol="0">
            <a:spAutoFit/>
          </a:bodyPr>
          <a:lstStyle/>
          <a:p>
            <a:r>
              <a:rPr lang="en-US" dirty="0" smtClean="0"/>
              <a:t>PC</a:t>
            </a:r>
            <a:endParaRPr lang="en-US" dirty="0"/>
          </a:p>
        </p:txBody>
      </p:sp>
      <p:pic>
        <p:nvPicPr>
          <p:cNvPr id="19" name="Picture 18" descr="inte4.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215900" y="3172889"/>
            <a:ext cx="4368800" cy="2271776"/>
          </a:xfrm>
          <a:prstGeom prst="rect">
            <a:avLst/>
          </a:prstGeom>
        </p:spPr>
      </p:pic>
      <p:sp>
        <p:nvSpPr>
          <p:cNvPr id="20" name="TextBox 19"/>
          <p:cNvSpPr txBox="1"/>
          <p:nvPr/>
        </p:nvSpPr>
        <p:spPr>
          <a:xfrm>
            <a:off x="6896100" y="5158399"/>
            <a:ext cx="634383" cy="369332"/>
          </a:xfrm>
          <a:prstGeom prst="rect">
            <a:avLst/>
          </a:prstGeom>
          <a:noFill/>
        </p:spPr>
        <p:txBody>
          <a:bodyPr wrap="none" rtlCol="0">
            <a:spAutoFit/>
          </a:bodyPr>
          <a:lstStyle/>
          <a:p>
            <a:r>
              <a:rPr lang="en-US" dirty="0" smtClean="0"/>
              <a:t>SLD</a:t>
            </a:r>
            <a:endParaRPr lang="en-US" dirty="0"/>
          </a:p>
        </p:txBody>
      </p:sp>
      <p:sp>
        <p:nvSpPr>
          <p:cNvPr id="21" name="TextBox 20"/>
          <p:cNvSpPr txBox="1"/>
          <p:nvPr/>
        </p:nvSpPr>
        <p:spPr>
          <a:xfrm>
            <a:off x="5087731" y="4089400"/>
            <a:ext cx="1678427" cy="369332"/>
          </a:xfrm>
          <a:prstGeom prst="rect">
            <a:avLst/>
          </a:prstGeom>
          <a:noFill/>
        </p:spPr>
        <p:txBody>
          <a:bodyPr wrap="none" rtlCol="0">
            <a:spAutoFit/>
          </a:bodyPr>
          <a:lstStyle/>
          <a:p>
            <a:r>
              <a:rPr lang="en-US" dirty="0" smtClean="0"/>
              <a:t>Spectrometer</a:t>
            </a:r>
            <a:endParaRPr lang="en-US" dirty="0"/>
          </a:p>
        </p:txBody>
      </p:sp>
      <p:sp>
        <p:nvSpPr>
          <p:cNvPr id="22" name="TextBox 21"/>
          <p:cNvSpPr txBox="1"/>
          <p:nvPr/>
        </p:nvSpPr>
        <p:spPr>
          <a:xfrm>
            <a:off x="6548443" y="2760823"/>
            <a:ext cx="796913" cy="646331"/>
          </a:xfrm>
          <a:prstGeom prst="rect">
            <a:avLst/>
          </a:prstGeom>
          <a:noFill/>
        </p:spPr>
        <p:txBody>
          <a:bodyPr wrap="none" rtlCol="0">
            <a:spAutoFit/>
          </a:bodyPr>
          <a:lstStyle/>
          <a:p>
            <a:r>
              <a:rPr lang="en-US" dirty="0" err="1" smtClean="0">
                <a:solidFill>
                  <a:srgbClr val="FFFFFF"/>
                </a:solidFill>
              </a:rPr>
              <a:t>Galvo</a:t>
            </a:r>
            <a:endParaRPr lang="en-US" dirty="0" smtClean="0">
              <a:solidFill>
                <a:srgbClr val="FFFFFF"/>
              </a:solidFill>
            </a:endParaRPr>
          </a:p>
          <a:p>
            <a:r>
              <a:rPr lang="en-US" dirty="0" smtClean="0">
                <a:solidFill>
                  <a:srgbClr val="FFFFFF"/>
                </a:solidFill>
              </a:rPr>
              <a:t>contr.</a:t>
            </a:r>
            <a:endParaRPr lang="en-US" dirty="0">
              <a:solidFill>
                <a:srgbClr val="FFFFFF"/>
              </a:solidFill>
            </a:endParaRPr>
          </a:p>
        </p:txBody>
      </p:sp>
      <p:sp>
        <p:nvSpPr>
          <p:cNvPr id="23" name="TextBox 22"/>
          <p:cNvSpPr txBox="1"/>
          <p:nvPr/>
        </p:nvSpPr>
        <p:spPr>
          <a:xfrm>
            <a:off x="7530483" y="2108200"/>
            <a:ext cx="1047921" cy="646331"/>
          </a:xfrm>
          <a:prstGeom prst="rect">
            <a:avLst/>
          </a:prstGeom>
          <a:noFill/>
        </p:spPr>
        <p:txBody>
          <a:bodyPr wrap="none" rtlCol="0">
            <a:spAutoFit/>
          </a:bodyPr>
          <a:lstStyle/>
          <a:p>
            <a:r>
              <a:rPr lang="en-US" dirty="0" smtClean="0"/>
              <a:t>Beam</a:t>
            </a:r>
          </a:p>
          <a:p>
            <a:r>
              <a:rPr lang="en-US" dirty="0" smtClean="0"/>
              <a:t>scanner</a:t>
            </a:r>
            <a:endParaRPr lang="en-US" dirty="0"/>
          </a:p>
        </p:txBody>
      </p:sp>
      <p:sp>
        <p:nvSpPr>
          <p:cNvPr id="24" name="TextBox 23"/>
          <p:cNvSpPr txBox="1"/>
          <p:nvPr/>
        </p:nvSpPr>
        <p:spPr>
          <a:xfrm>
            <a:off x="7979234" y="4274066"/>
            <a:ext cx="586368" cy="369332"/>
          </a:xfrm>
          <a:prstGeom prst="rect">
            <a:avLst/>
          </a:prstGeom>
          <a:noFill/>
        </p:spPr>
        <p:txBody>
          <a:bodyPr wrap="none" rtlCol="0">
            <a:spAutoFit/>
          </a:bodyPr>
          <a:lstStyle/>
          <a:p>
            <a:r>
              <a:rPr lang="en-US" dirty="0" smtClean="0"/>
              <a:t>Ref.</a:t>
            </a:r>
            <a:endParaRPr lang="en-US" dirty="0"/>
          </a:p>
        </p:txBody>
      </p:sp>
      <p:sp useBgFill="1">
        <p:nvSpPr>
          <p:cNvPr id="26" name="Rectangle 25"/>
          <p:cNvSpPr/>
          <p:nvPr/>
        </p:nvSpPr>
        <p:spPr>
          <a:xfrm>
            <a:off x="6539976" y="2083832"/>
            <a:ext cx="2595557" cy="1699538"/>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p:cNvGrpSpPr/>
          <p:nvPr/>
        </p:nvGrpSpPr>
        <p:grpSpPr>
          <a:xfrm>
            <a:off x="4831930" y="2615493"/>
            <a:ext cx="4476723" cy="3173445"/>
            <a:chOff x="4831931" y="2562407"/>
            <a:chExt cx="4476723" cy="3173445"/>
          </a:xfrm>
        </p:grpSpPr>
        <p:sp useBgFill="1">
          <p:nvSpPr>
            <p:cNvPr id="25" name="Rectangle 24"/>
            <p:cNvSpPr/>
            <p:nvPr/>
          </p:nvSpPr>
          <p:spPr>
            <a:xfrm>
              <a:off x="4831931" y="2562407"/>
              <a:ext cx="1716512" cy="1220963"/>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27" name="Rectangle 26"/>
            <p:cNvSpPr/>
            <p:nvPr/>
          </p:nvSpPr>
          <p:spPr>
            <a:xfrm>
              <a:off x="7848154" y="4036314"/>
              <a:ext cx="1460500" cy="1699538"/>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28" name="Rectangle 27"/>
          <p:cNvSpPr/>
          <p:nvPr/>
        </p:nvSpPr>
        <p:spPr>
          <a:xfrm>
            <a:off x="4703238" y="3783370"/>
            <a:ext cx="2064487" cy="2005568"/>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29" name="Rectangle 28"/>
          <p:cNvSpPr/>
          <p:nvPr/>
        </p:nvSpPr>
        <p:spPr>
          <a:xfrm>
            <a:off x="6766158" y="4274066"/>
            <a:ext cx="917341" cy="1699538"/>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30" name="Rectangle 29"/>
          <p:cNvSpPr/>
          <p:nvPr/>
        </p:nvSpPr>
        <p:spPr>
          <a:xfrm>
            <a:off x="6548443" y="3086616"/>
            <a:ext cx="2189157" cy="2005568"/>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16" fill="hold" grpId="0" nodeType="clickEffect">
                                  <p:stCondLst>
                                    <p:cond delay="0"/>
                                  </p:stCondLst>
                                  <p:childTnLst>
                                    <p:animEffect transition="out" filter="circle(in)">
                                      <p:cBhvr>
                                        <p:cTn id="6" dur="2000"/>
                                        <p:tgtEl>
                                          <p:spTgt spid="30"/>
                                        </p:tgtEl>
                                      </p:cBhvr>
                                    </p:animEffect>
                                    <p:set>
                                      <p:cBhvr>
                                        <p:cTn id="7" dur="1" fill="hold">
                                          <p:stCondLst>
                                            <p:cond delay="19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Part I: Optica</a:t>
            </a:r>
            <a:r>
              <a:rPr lang="en-US" dirty="0" smtClean="0"/>
              <a:t>l coherence tomography (OCT)</a:t>
            </a:r>
            <a:endParaRPr lang="en-US" dirty="0" smtClean="0"/>
          </a:p>
          <a:p>
            <a:pPr lvl="1"/>
            <a:r>
              <a:rPr lang="en-US" dirty="0" smtClean="0"/>
              <a:t>Introduction to OCT</a:t>
            </a:r>
          </a:p>
          <a:p>
            <a:pPr lvl="1"/>
            <a:r>
              <a:rPr lang="en-US" dirty="0" smtClean="0"/>
              <a:t>3 applications.</a:t>
            </a:r>
          </a:p>
          <a:p>
            <a:pPr lvl="1"/>
            <a:r>
              <a:rPr lang="en-US" dirty="0" smtClean="0"/>
              <a:t>2 systems</a:t>
            </a:r>
          </a:p>
          <a:p>
            <a:r>
              <a:rPr lang="en-US" dirty="0" smtClean="0"/>
              <a:t>Part II: Integrated spectrometers</a:t>
            </a:r>
          </a:p>
          <a:p>
            <a:pPr lvl="1"/>
            <a:r>
              <a:rPr lang="en-US" dirty="0" smtClean="0"/>
              <a:t>Motivation</a:t>
            </a:r>
          </a:p>
          <a:p>
            <a:pPr lvl="1"/>
            <a:r>
              <a:rPr lang="en-US" dirty="0" smtClean="0"/>
              <a:t>Literature review</a:t>
            </a:r>
          </a:p>
          <a:p>
            <a:pPr lvl="1"/>
            <a:r>
              <a:rPr lang="en-US" dirty="0" smtClean="0"/>
              <a:t>Rowland spectrometer</a:t>
            </a:r>
          </a:p>
          <a:p>
            <a:pPr lvl="1"/>
            <a:r>
              <a:rPr lang="en-US" dirty="0" smtClean="0"/>
              <a:t>Ring enhanced </a:t>
            </a:r>
            <a:r>
              <a:rPr lang="en-US" dirty="0" err="1" smtClean="0"/>
              <a:t>spectromter</a:t>
            </a:r>
            <a:endParaRPr lang="en-US" dirty="0" smtClean="0"/>
          </a:p>
          <a:p>
            <a:pPr lvl="1"/>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863600" y="2362200"/>
          <a:ext cx="7505700" cy="3524250"/>
        </p:xfrm>
        <a:graphic>
          <a:graphicData uri="http://schemas.openxmlformats.org/drawingml/2006/table">
            <a:tbl>
              <a:tblPr firstRow="1" bandRow="1">
                <a:tableStyleId>{5C22544A-7EE6-4342-B048-85BDC9FD1C3A}</a:tableStyleId>
              </a:tblPr>
              <a:tblGrid>
                <a:gridCol w="2374900"/>
                <a:gridCol w="1676400"/>
                <a:gridCol w="1577975"/>
                <a:gridCol w="1876425"/>
              </a:tblGrid>
              <a:tr h="704850">
                <a:tc>
                  <a:txBody>
                    <a:bodyPr/>
                    <a:lstStyle/>
                    <a:p>
                      <a:pPr algn="l"/>
                      <a:endParaRPr lang="en-US" dirty="0"/>
                    </a:p>
                  </a:txBody>
                  <a:tcPr anchor="ctr"/>
                </a:tc>
                <a:tc>
                  <a:txBody>
                    <a:bodyPr/>
                    <a:lstStyle/>
                    <a:p>
                      <a:pPr algn="ctr"/>
                      <a:r>
                        <a:rPr lang="en-US" dirty="0" smtClean="0"/>
                        <a:t>0CT800v1</a:t>
                      </a:r>
                      <a:endParaRPr lang="en-US" dirty="0"/>
                    </a:p>
                  </a:txBody>
                  <a:tcPr anchor="ctr"/>
                </a:tc>
                <a:tc>
                  <a:txBody>
                    <a:bodyPr/>
                    <a:lstStyle/>
                    <a:p>
                      <a:pPr algn="ctr"/>
                      <a:r>
                        <a:rPr lang="en-US" dirty="0" smtClean="0"/>
                        <a:t>OCT800v2</a:t>
                      </a:r>
                      <a:endParaRPr lang="en-US" dirty="0"/>
                    </a:p>
                  </a:txBody>
                  <a:tcPr anchor="ctr"/>
                </a:tc>
                <a:tc>
                  <a:txBody>
                    <a:bodyPr/>
                    <a:lstStyle/>
                    <a:p>
                      <a:pPr algn="ctr"/>
                      <a:r>
                        <a:rPr lang="en-US" dirty="0" smtClean="0"/>
                        <a:t>OCT1300</a:t>
                      </a:r>
                      <a:endParaRPr lang="en-US" dirty="0"/>
                    </a:p>
                  </a:txBody>
                  <a:tcPr anchor="ctr"/>
                </a:tc>
              </a:tr>
              <a:tr h="704850">
                <a:tc>
                  <a:txBody>
                    <a:bodyPr/>
                    <a:lstStyle/>
                    <a:p>
                      <a:pPr algn="l"/>
                      <a:r>
                        <a:rPr lang="en-US" dirty="0" smtClean="0"/>
                        <a:t>Depth</a:t>
                      </a:r>
                      <a:r>
                        <a:rPr lang="en-US" baseline="0" dirty="0" smtClean="0"/>
                        <a:t> scan length</a:t>
                      </a:r>
                      <a:endParaRPr lang="en-US" dirty="0"/>
                    </a:p>
                  </a:txBody>
                  <a:tcPr anchor="ctr"/>
                </a:tc>
                <a:tc>
                  <a:txBody>
                    <a:bodyPr/>
                    <a:lstStyle/>
                    <a:p>
                      <a:pPr algn="ctr"/>
                      <a:r>
                        <a:rPr lang="en-US" dirty="0" smtClean="0"/>
                        <a:t>0.5</a:t>
                      </a:r>
                      <a:r>
                        <a:rPr lang="en-US" baseline="0" dirty="0" smtClean="0"/>
                        <a:t> mm</a:t>
                      </a:r>
                      <a:endParaRPr lang="en-US" dirty="0"/>
                    </a:p>
                  </a:txBody>
                  <a:tcPr anchor="ctr"/>
                </a:tc>
                <a:tc>
                  <a:txBody>
                    <a:bodyPr/>
                    <a:lstStyle/>
                    <a:p>
                      <a:pPr algn="ctr"/>
                      <a:r>
                        <a:rPr lang="en-US" dirty="0" smtClean="0"/>
                        <a:t>4 mm</a:t>
                      </a:r>
                      <a:endParaRPr lang="en-US" dirty="0"/>
                    </a:p>
                  </a:txBody>
                  <a:tcPr anchor="ctr"/>
                </a:tc>
                <a:tc>
                  <a:txBody>
                    <a:bodyPr/>
                    <a:lstStyle/>
                    <a:p>
                      <a:pPr algn="ctr"/>
                      <a:r>
                        <a:rPr lang="en-US" dirty="0" smtClean="0"/>
                        <a:t>&gt; 10</a:t>
                      </a:r>
                      <a:r>
                        <a:rPr lang="en-US" baseline="0" dirty="0" smtClean="0"/>
                        <a:t> mm</a:t>
                      </a:r>
                      <a:endParaRPr lang="en-US" dirty="0"/>
                    </a:p>
                  </a:txBody>
                  <a:tcPr anchor="ctr"/>
                </a:tc>
              </a:tr>
              <a:tr h="704850">
                <a:tc>
                  <a:txBody>
                    <a:bodyPr/>
                    <a:lstStyle/>
                    <a:p>
                      <a:pPr algn="l"/>
                      <a:r>
                        <a:rPr lang="en-US" dirty="0" smtClean="0"/>
                        <a:t>Imaging</a:t>
                      </a:r>
                      <a:r>
                        <a:rPr lang="en-US" baseline="0" dirty="0" smtClean="0"/>
                        <a:t> time</a:t>
                      </a:r>
                      <a:endParaRPr lang="en-US" dirty="0"/>
                    </a:p>
                  </a:txBody>
                  <a:tcPr anchor="ctr"/>
                </a:tc>
                <a:tc>
                  <a:txBody>
                    <a:bodyPr/>
                    <a:lstStyle/>
                    <a:p>
                      <a:pPr algn="ctr"/>
                      <a:r>
                        <a:rPr lang="en-US" baseline="0" dirty="0" smtClean="0"/>
                        <a:t>50 sec</a:t>
                      </a:r>
                      <a:endParaRPr lang="en-US" dirty="0"/>
                    </a:p>
                  </a:txBody>
                  <a:tcPr anchor="ctr"/>
                </a:tc>
                <a:tc>
                  <a:txBody>
                    <a:bodyPr/>
                    <a:lstStyle/>
                    <a:p>
                      <a:pPr algn="ctr"/>
                      <a:r>
                        <a:rPr lang="en-US" dirty="0" smtClean="0"/>
                        <a:t>&gt;1</a:t>
                      </a:r>
                      <a:r>
                        <a:rPr lang="en-US" baseline="0" dirty="0" smtClean="0"/>
                        <a:t> sec</a:t>
                      </a:r>
                      <a:endParaRPr lang="en-US" dirty="0"/>
                    </a:p>
                  </a:txBody>
                  <a:tcPr anchor="ctr"/>
                </a:tc>
                <a:tc>
                  <a:txBody>
                    <a:bodyPr/>
                    <a:lstStyle/>
                    <a:p>
                      <a:pPr algn="ctr"/>
                      <a:r>
                        <a:rPr lang="en-US" dirty="0" smtClean="0"/>
                        <a:t>50 sec</a:t>
                      </a:r>
                      <a:endParaRPr lang="en-US" dirty="0"/>
                    </a:p>
                  </a:txBody>
                  <a:tcPr anchor="ctr"/>
                </a:tc>
              </a:tr>
              <a:tr h="704850">
                <a:tc>
                  <a:txBody>
                    <a:bodyPr/>
                    <a:lstStyle/>
                    <a:p>
                      <a:pPr algn="l"/>
                      <a:r>
                        <a:rPr lang="en-US" dirty="0" smtClean="0"/>
                        <a:t>Wavelength</a:t>
                      </a:r>
                      <a:endParaRPr lang="en-US" dirty="0"/>
                    </a:p>
                  </a:txBody>
                  <a:tcPr anchor="ctr"/>
                </a:tc>
                <a:tc>
                  <a:txBody>
                    <a:bodyPr/>
                    <a:lstStyle/>
                    <a:p>
                      <a:pPr algn="ctr"/>
                      <a:r>
                        <a:rPr lang="en-US" dirty="0" smtClean="0"/>
                        <a:t>800 nm</a:t>
                      </a:r>
                      <a:endParaRPr lang="en-US" dirty="0"/>
                    </a:p>
                  </a:txBody>
                  <a:tcPr anchor="ctr"/>
                </a:tc>
                <a:tc>
                  <a:txBody>
                    <a:bodyPr/>
                    <a:lstStyle/>
                    <a:p>
                      <a:pPr algn="ctr"/>
                      <a:r>
                        <a:rPr lang="en-US" dirty="0" smtClean="0"/>
                        <a:t>845 nm</a:t>
                      </a:r>
                      <a:endParaRPr lang="en-US" dirty="0"/>
                    </a:p>
                  </a:txBody>
                  <a:tcPr anchor="ctr"/>
                </a:tc>
                <a:tc>
                  <a:txBody>
                    <a:bodyPr/>
                    <a:lstStyle/>
                    <a:p>
                      <a:pPr algn="ctr"/>
                      <a:r>
                        <a:rPr lang="en-US" dirty="0" smtClean="0"/>
                        <a:t>1280 nm</a:t>
                      </a:r>
                      <a:endParaRPr lang="en-US" dirty="0"/>
                    </a:p>
                  </a:txBody>
                  <a:tcPr anchor="ctr"/>
                </a:tc>
              </a:tr>
              <a:tr h="704850">
                <a:tc>
                  <a:txBody>
                    <a:bodyPr/>
                    <a:lstStyle/>
                    <a:p>
                      <a:pPr algn="l"/>
                      <a:r>
                        <a:rPr lang="en-US" dirty="0" smtClean="0"/>
                        <a:t>Source</a:t>
                      </a:r>
                      <a:endParaRPr lang="en-US" dirty="0"/>
                    </a:p>
                  </a:txBody>
                  <a:tcPr anchor="ctr"/>
                </a:tc>
                <a:tc>
                  <a:txBody>
                    <a:bodyPr/>
                    <a:lstStyle/>
                    <a:p>
                      <a:pPr algn="ctr"/>
                      <a:r>
                        <a:rPr lang="en-US" dirty="0" err="1" smtClean="0"/>
                        <a:t>Ti:Sapphire</a:t>
                      </a:r>
                      <a:endParaRPr lang="en-US" dirty="0"/>
                    </a:p>
                  </a:txBody>
                  <a:tcPr anchor="ctr"/>
                </a:tc>
                <a:tc>
                  <a:txBody>
                    <a:bodyPr/>
                    <a:lstStyle/>
                    <a:p>
                      <a:pPr algn="ctr"/>
                      <a:r>
                        <a:rPr lang="en-US" dirty="0" smtClean="0"/>
                        <a:t>SLD</a:t>
                      </a:r>
                      <a:endParaRPr lang="en-US" dirty="0"/>
                    </a:p>
                  </a:txBody>
                  <a:tcPr anchor="ctr"/>
                </a:tc>
                <a:tc>
                  <a:txBody>
                    <a:bodyPr/>
                    <a:lstStyle/>
                    <a:p>
                      <a:pPr algn="ctr"/>
                      <a:r>
                        <a:rPr lang="en-US" dirty="0" smtClean="0"/>
                        <a:t>SLD</a:t>
                      </a:r>
                      <a:endParaRPr lang="en-US" dirty="0"/>
                    </a:p>
                  </a:txBody>
                  <a:tcPr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07576"/>
            <a:ext cx="7084610" cy="1700768"/>
          </a:xfrm>
        </p:spPr>
        <p:txBody>
          <a:bodyPr anchor="ctr"/>
          <a:lstStyle/>
          <a:p>
            <a:r>
              <a:rPr lang="en-US" sz="4400" dirty="0" smtClean="0"/>
              <a:t>Imaging of Remaining Dentin and </a:t>
            </a:r>
            <a:r>
              <a:rPr lang="en-US" sz="4400" dirty="0" smtClean="0"/>
              <a:t>Pulp Chamber</a:t>
            </a:r>
            <a:endParaRPr lang="en-US" sz="4400" dirty="0"/>
          </a:p>
        </p:txBody>
      </p:sp>
      <p:pic>
        <p:nvPicPr>
          <p:cNvPr id="7" name="Picture 6" descr="debora-2.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525904" y="1813864"/>
            <a:ext cx="5202873" cy="2251099"/>
          </a:xfrm>
          <a:prstGeom prst="rect">
            <a:avLst/>
          </a:prstGeom>
          <a:effectLst>
            <a:outerShdw blurRad="50800" dist="38100" dir="2700000">
              <a:srgbClr val="000000">
                <a:alpha val="43000"/>
              </a:srgbClr>
            </a:outerShdw>
          </a:effectLst>
        </p:spPr>
      </p:pic>
      <p:pic>
        <p:nvPicPr>
          <p:cNvPr id="8" name="Picture 7" descr="debora-3.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1144904" y="4419600"/>
            <a:ext cx="6858215" cy="1917700"/>
          </a:xfrm>
          <a:prstGeom prst="rect">
            <a:avLst/>
          </a:prstGeom>
          <a:effectLst>
            <a:outerShdw blurRad="63500" dist="38100" dir="2700000">
              <a:srgbClr val="000000">
                <a:alpha val="43000"/>
              </a:srgbClr>
            </a:outerShdw>
          </a:effectLst>
        </p:spPr>
      </p:pic>
      <p:sp>
        <p:nvSpPr>
          <p:cNvPr id="9" name="TextBox 8"/>
          <p:cNvSpPr txBox="1"/>
          <p:nvPr/>
        </p:nvSpPr>
        <p:spPr>
          <a:xfrm>
            <a:off x="7142932" y="1808344"/>
            <a:ext cx="2059390" cy="369332"/>
          </a:xfrm>
          <a:prstGeom prst="rect">
            <a:avLst/>
          </a:prstGeom>
          <a:noFill/>
        </p:spPr>
        <p:txBody>
          <a:bodyPr wrap="none" rtlCol="0">
            <a:spAutoFit/>
          </a:bodyPr>
          <a:lstStyle/>
          <a:p>
            <a:r>
              <a:rPr lang="en-US" dirty="0" err="1" smtClean="0"/>
              <a:t>Déborah</a:t>
            </a:r>
            <a:r>
              <a:rPr lang="en-US" dirty="0" smtClean="0"/>
              <a:t> Fonseca</a:t>
            </a:r>
            <a:endParaRPr lang="en-US" dirty="0"/>
          </a:p>
        </p:txBody>
      </p:sp>
      <p:pic>
        <p:nvPicPr>
          <p:cNvPr id="6" name="Picture 5" descr="Déborah.JPG"/>
          <p:cNvPicPr>
            <a:picLocks noChangeAspect="1"/>
          </p:cNvPicPr>
          <p:nvPr/>
        </p:nvPicPr>
        <p:blipFill>
          <a:blip r:embed="rId7"/>
          <a:srcRect l="15418" t="8391" b="21051"/>
          <a:stretch>
            <a:fillRect/>
          </a:stretch>
        </p:blipFill>
        <p:spPr>
          <a:xfrm>
            <a:off x="7447378" y="69476"/>
            <a:ext cx="1620422" cy="1765300"/>
          </a:xfrm>
          <a:prstGeom prst="rect">
            <a:avLst/>
          </a:prstGeom>
          <a:ln>
            <a:noFill/>
          </a:ln>
          <a:effectLst>
            <a:softEdge rad="112500"/>
          </a:effectLst>
        </p:spPr>
      </p:pic>
      <p:sp>
        <p:nvSpPr>
          <p:cNvPr id="10" name="TextBox 9"/>
          <p:cNvSpPr txBox="1"/>
          <p:nvPr/>
        </p:nvSpPr>
        <p:spPr>
          <a:xfrm>
            <a:off x="2091600" y="6488668"/>
            <a:ext cx="5911519" cy="369332"/>
          </a:xfrm>
          <a:prstGeom prst="rect">
            <a:avLst/>
          </a:prstGeom>
          <a:noFill/>
        </p:spPr>
        <p:txBody>
          <a:bodyPr wrap="none" rtlCol="0">
            <a:spAutoFit/>
          </a:bodyPr>
          <a:lstStyle/>
          <a:p>
            <a:r>
              <a:rPr lang="en-US" dirty="0" smtClean="0"/>
              <a:t>Journal of Biomedical Optics, </a:t>
            </a:r>
            <a:r>
              <a:rPr lang="en-US" dirty="0" smtClean="0"/>
              <a:t>14 (2009), </a:t>
            </a:r>
            <a:r>
              <a:rPr lang="en-US" dirty="0" err="1" smtClean="0"/>
              <a:t>p</a:t>
            </a:r>
            <a:r>
              <a:rPr lang="en-US" dirty="0" smtClean="0"/>
              <a:t>. 024009</a:t>
            </a:r>
            <a:r>
              <a:rPr lang="en-US" dirty="0" smtClean="0"/>
              <a:t> </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debora-6.png"/>
          <p:cNvPicPr>
            <a:picLocks noChangeAspect="1"/>
          </p:cNvPicPr>
          <p:nvPr/>
        </p:nvPicPr>
        <p:blipFill>
          <a:blip r:embed="rId3"/>
          <a:stretch>
            <a:fillRect/>
          </a:stretch>
        </p:blipFill>
        <p:spPr>
          <a:xfrm>
            <a:off x="2762288" y="2475353"/>
            <a:ext cx="3594023" cy="3304294"/>
          </a:xfrm>
          <a:prstGeom prst="rect">
            <a:avLst/>
          </a:prstGeom>
          <a:effectLst>
            <a:outerShdw blurRad="508000" dist="63500" dir="2700000" algn="br">
              <a:srgbClr val="000000">
                <a:alpha val="43000"/>
              </a:srgb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20094" y="0"/>
            <a:ext cx="7581900" cy="1721224"/>
          </a:xfrm>
        </p:spPr>
        <p:txBody>
          <a:bodyPr/>
          <a:lstStyle/>
          <a:p>
            <a:r>
              <a:rPr lang="en-US" sz="4400" dirty="0" smtClean="0"/>
              <a:t>Clinical evaluation of dental restorations integrity</a:t>
            </a:r>
            <a:endParaRPr lang="en-US" sz="4400" dirty="0"/>
          </a:p>
        </p:txBody>
      </p:sp>
      <p:pic>
        <p:nvPicPr>
          <p:cNvPr id="8" name="Picture 7" descr="claudiaFig1.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231775" y="2438400"/>
            <a:ext cx="8732520" cy="3886200"/>
          </a:xfrm>
          <a:prstGeom prst="rect">
            <a:avLst/>
          </a:prstGeom>
          <a:ln>
            <a:noFill/>
          </a:ln>
          <a:effectLst>
            <a:softEdge rad="112500"/>
          </a:effectLst>
        </p:spPr>
      </p:pic>
      <p:pic>
        <p:nvPicPr>
          <p:cNvPr id="9" name="Picture 8" descr="bq.jpg"/>
          <p:cNvPicPr>
            <a:picLocks noChangeAspect="1"/>
          </p:cNvPicPr>
          <p:nvPr/>
        </p:nvPicPr>
        <p:blipFill>
          <a:blip r:embed="rId5"/>
          <a:stretch>
            <a:fillRect/>
          </a:stretch>
        </p:blipFill>
        <p:spPr>
          <a:xfrm>
            <a:off x="7778194" y="94876"/>
            <a:ext cx="1289606" cy="1733924"/>
          </a:xfrm>
          <a:prstGeom prst="rect">
            <a:avLst/>
          </a:prstGeom>
          <a:ln>
            <a:noFill/>
          </a:ln>
          <a:effectLst>
            <a:softEdge rad="112500"/>
          </a:effectLst>
        </p:spPr>
      </p:pic>
      <p:sp>
        <p:nvSpPr>
          <p:cNvPr id="10" name="TextBox 9"/>
          <p:cNvSpPr txBox="1"/>
          <p:nvPr/>
        </p:nvSpPr>
        <p:spPr>
          <a:xfrm>
            <a:off x="7331742" y="1840468"/>
            <a:ext cx="1632553" cy="369332"/>
          </a:xfrm>
          <a:prstGeom prst="rect">
            <a:avLst/>
          </a:prstGeom>
          <a:noFill/>
        </p:spPr>
        <p:txBody>
          <a:bodyPr wrap="none" rtlCol="0">
            <a:spAutoFit/>
          </a:bodyPr>
          <a:lstStyle/>
          <a:p>
            <a:r>
              <a:rPr lang="en-US" dirty="0" err="1" smtClean="0"/>
              <a:t>Cláudia</a:t>
            </a:r>
            <a:r>
              <a:rPr lang="en-US" dirty="0" smtClean="0"/>
              <a:t> </a:t>
            </a:r>
            <a:r>
              <a:rPr lang="en-US" dirty="0" err="1" smtClean="0"/>
              <a:t>Mota</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claudiaFig4.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38275" y="1676400"/>
            <a:ext cx="6829425" cy="49636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38162" y="107576"/>
            <a:ext cx="8042276" cy="1336956"/>
          </a:xfrm>
        </p:spPr>
        <p:txBody>
          <a:bodyPr/>
          <a:lstStyle/>
          <a:p>
            <a:endParaRPr lang="en-US" dirty="0"/>
          </a:p>
        </p:txBody>
      </p:sp>
      <p:pic>
        <p:nvPicPr>
          <p:cNvPr id="6" name="Picture 5" descr="claudiaFig5.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044575" y="1733549"/>
            <a:ext cx="7054850" cy="4857719"/>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algn="ctr"/>
            <a:r>
              <a:rPr lang="pt-BR" sz="4000" dirty="0" err="1" smtClean="0"/>
              <a:t>Summary</a:t>
            </a:r>
            <a:endParaRPr lang="pt-BR" sz="4000" dirty="0"/>
          </a:p>
        </p:txBody>
      </p:sp>
      <p:sp>
        <p:nvSpPr>
          <p:cNvPr id="152579" name="Rectangle 3"/>
          <p:cNvSpPr>
            <a:spLocks noGrp="1" noChangeArrowheads="1"/>
          </p:cNvSpPr>
          <p:nvPr>
            <p:ph type="body" idx="1"/>
          </p:nvPr>
        </p:nvSpPr>
        <p:spPr>
          <a:xfrm>
            <a:off x="457200" y="1981200"/>
            <a:ext cx="8229600" cy="4610100"/>
          </a:xfrm>
        </p:spPr>
        <p:txBody>
          <a:bodyPr>
            <a:normAutofit/>
          </a:bodyPr>
          <a:lstStyle/>
          <a:p>
            <a:r>
              <a:rPr lang="en-US" dirty="0" smtClean="0"/>
              <a:t>Fiber reinforced composite analysis using OCT</a:t>
            </a:r>
          </a:p>
          <a:p>
            <a:r>
              <a:rPr lang="en-US" dirty="0" smtClean="0"/>
              <a:t>Two new OCT system were built.</a:t>
            </a:r>
          </a:p>
          <a:p>
            <a:pPr lvl="1"/>
            <a:r>
              <a:rPr lang="en-US" dirty="0" smtClean="0"/>
              <a:t>A 1300 nm with Fourier Delay Line.</a:t>
            </a:r>
          </a:p>
          <a:p>
            <a:pPr lvl="1"/>
            <a:r>
              <a:rPr lang="en-US" dirty="0" smtClean="0"/>
              <a:t>A 800 nm spectral radar.</a:t>
            </a:r>
          </a:p>
          <a:p>
            <a:r>
              <a:rPr lang="en-US" dirty="0" smtClean="0"/>
              <a:t>Remaining dentin layer thickness measurement.</a:t>
            </a:r>
          </a:p>
          <a:p>
            <a:r>
              <a:rPr lang="en-US" dirty="0" smtClean="0"/>
              <a:t>In vivo analysis of dental restorations.</a:t>
            </a:r>
          </a:p>
          <a:p>
            <a:endParaRPr lang="en-US"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78821" y="446814"/>
            <a:ext cx="8042276" cy="1336956"/>
          </a:xfrm>
        </p:spPr>
        <p:txBody>
          <a:bodyPr/>
          <a:lstStyle/>
          <a:p>
            <a:r>
              <a:rPr lang="en-US" dirty="0" smtClean="0"/>
              <a:t>Part II:</a:t>
            </a:r>
            <a:br>
              <a:rPr lang="en-US" dirty="0" smtClean="0"/>
            </a:br>
            <a:r>
              <a:rPr lang="en-US" dirty="0" smtClean="0"/>
              <a:t>Integrated Photonics</a:t>
            </a:r>
            <a:endParaRPr lang="en-US" dirty="0"/>
          </a:p>
        </p:txBody>
      </p:sp>
      <p:pic>
        <p:nvPicPr>
          <p:cNvPr id="6" name="Picture 5" descr="thumb-Micha-Photo-Article.JPG"/>
          <p:cNvPicPr>
            <a:picLocks noChangeAspect="1"/>
          </p:cNvPicPr>
          <p:nvPr/>
        </p:nvPicPr>
        <p:blipFill>
          <a:blip r:embed="rId2"/>
          <a:stretch>
            <a:fillRect/>
          </a:stretch>
        </p:blipFill>
        <p:spPr>
          <a:xfrm>
            <a:off x="7611790" y="102978"/>
            <a:ext cx="1386758" cy="1942365"/>
          </a:xfrm>
          <a:prstGeom prst="rect">
            <a:avLst/>
          </a:prstGeom>
          <a:ln>
            <a:noFill/>
          </a:ln>
          <a:effectLst>
            <a:softEdge rad="112500"/>
          </a:effectLst>
        </p:spPr>
      </p:pic>
      <p:sp>
        <p:nvSpPr>
          <p:cNvPr id="7" name="TextBox 6"/>
          <p:cNvSpPr txBox="1"/>
          <p:nvPr/>
        </p:nvSpPr>
        <p:spPr>
          <a:xfrm>
            <a:off x="7434599" y="2010586"/>
            <a:ext cx="1704350" cy="369332"/>
          </a:xfrm>
          <a:prstGeom prst="rect">
            <a:avLst/>
          </a:prstGeom>
          <a:noFill/>
        </p:spPr>
        <p:txBody>
          <a:bodyPr wrap="none" rtlCol="0">
            <a:spAutoFit/>
          </a:bodyPr>
          <a:lstStyle/>
          <a:p>
            <a:r>
              <a:rPr lang="en-US" dirty="0" smtClean="0"/>
              <a:t>Michal Lipson</a:t>
            </a:r>
            <a:endParaRPr lang="en-US" dirty="0"/>
          </a:p>
        </p:txBody>
      </p:sp>
      <p:pic>
        <p:nvPicPr>
          <p:cNvPr id="5" name="Picture 4" descr="Xu.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84200" y="2379918"/>
            <a:ext cx="4216400" cy="2178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4800600" y="6488668"/>
            <a:ext cx="3618749" cy="369332"/>
          </a:xfrm>
          <a:prstGeom prst="rect">
            <a:avLst/>
          </a:prstGeom>
          <a:noFill/>
        </p:spPr>
        <p:txBody>
          <a:bodyPr wrap="none" rtlCol="0">
            <a:spAutoFit/>
          </a:bodyPr>
          <a:lstStyle/>
          <a:p>
            <a:r>
              <a:rPr lang="en-US" dirty="0" smtClean="0"/>
              <a:t>Sherwood-</a:t>
            </a:r>
            <a:r>
              <a:rPr lang="en-US" dirty="0" err="1" smtClean="0"/>
              <a:t>Droz</a:t>
            </a:r>
            <a:r>
              <a:rPr lang="en-US" dirty="0" smtClean="0"/>
              <a:t>, </a:t>
            </a:r>
            <a:r>
              <a:rPr lang="en-US" i="1" dirty="0" smtClean="0"/>
              <a:t>Optics Express</a:t>
            </a:r>
            <a:endParaRPr lang="en-US" i="1" dirty="0"/>
          </a:p>
        </p:txBody>
      </p:sp>
      <p:pic>
        <p:nvPicPr>
          <p:cNvPr id="9" name="Picture 8" descr="Sherwood-Droz.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4236048" y="4558391"/>
            <a:ext cx="4762500" cy="177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1473200" y="4596491"/>
            <a:ext cx="1353706" cy="369332"/>
          </a:xfrm>
          <a:prstGeom prst="rect">
            <a:avLst/>
          </a:prstGeom>
          <a:noFill/>
        </p:spPr>
        <p:txBody>
          <a:bodyPr wrap="none" rtlCol="0">
            <a:spAutoFit/>
          </a:bodyPr>
          <a:lstStyle/>
          <a:p>
            <a:r>
              <a:rPr lang="en-US" dirty="0" err="1" smtClean="0"/>
              <a:t>Xu</a:t>
            </a:r>
            <a:r>
              <a:rPr lang="en-US" dirty="0" smtClean="0"/>
              <a:t>, </a:t>
            </a:r>
            <a:r>
              <a:rPr lang="en-US" i="1" dirty="0" smtClean="0"/>
              <a:t>Nature</a:t>
            </a:r>
            <a:endParaRPr lang="en-US" i="1" dirty="0"/>
          </a:p>
        </p:txBody>
      </p:sp>
      <p:pic>
        <p:nvPicPr>
          <p:cNvPr id="11" name="Picture 10" descr="detectors.jpg"/>
          <p:cNvPicPr>
            <a:picLocks noChangeAspect="1"/>
          </p:cNvPicPr>
          <p:nvPr/>
        </p:nvPicPr>
        <p:blipFill>
          <a:blip r:embed="rId7"/>
          <a:stretch>
            <a:fillRect/>
          </a:stretch>
        </p:blipFill>
        <p:spPr>
          <a:xfrm>
            <a:off x="5374697" y="2379918"/>
            <a:ext cx="2946400" cy="172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5638800" y="4152900"/>
            <a:ext cx="2507643" cy="369332"/>
          </a:xfrm>
          <a:prstGeom prst="rect">
            <a:avLst/>
          </a:prstGeom>
          <a:noFill/>
        </p:spPr>
        <p:txBody>
          <a:bodyPr wrap="none" rtlCol="0">
            <a:spAutoFit/>
          </a:bodyPr>
          <a:lstStyle/>
          <a:p>
            <a:r>
              <a:rPr lang="en-US" dirty="0" smtClean="0"/>
              <a:t>Chen, </a:t>
            </a:r>
            <a:r>
              <a:rPr lang="en-US" i="1" dirty="0" smtClean="0"/>
              <a:t>Optics Express</a:t>
            </a:r>
            <a:endParaRPr lang="en-US" i="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OCT</a:t>
            </a:r>
            <a:endParaRPr lang="en-US" dirty="0"/>
          </a:p>
        </p:txBody>
      </p:sp>
      <p:pic>
        <p:nvPicPr>
          <p:cNvPr id="4" name="Content Placeholder 3" descr="SROCT.pdf"/>
          <p:cNvPicPr>
            <a:picLocks noGrp="1" noChangeAspect="1"/>
          </p:cNvPicPr>
          <p:nvPr>
            <p:ph idx="1"/>
          </p:nvPr>
        </p:nvPicPr>
        <mc:AlternateContent>
          <mc:Choice xmlns:ma="http://schemas.microsoft.com/office/mac/drawingml/2008/main" Requires="ma">
            <p:blipFill>
              <a:blip r:embed="rId2"/>
              <a:srcRect l="-19333" r="-19333"/>
              <a:stretch>
                <a:fillRect/>
              </a:stretch>
            </p:blipFill>
          </mc:Choice>
          <mc:Fallback>
            <p:blipFill>
              <a:blip r:embed="rId3"/>
              <a:srcRect l="-19333" r="-19333"/>
              <a:stretch>
                <a:fillRect/>
              </a:stretch>
            </p:blipFill>
          </mc:Fallback>
        </mc:AlternateContent>
        <p:spPr>
          <a:xfrm>
            <a:off x="549275" y="2184161"/>
            <a:ext cx="8042276" cy="4343400"/>
          </a:xfrm>
          <a:effectLst>
            <a:outerShdw blurRad="165100" dist="38100" dir="2700000">
              <a:srgbClr val="000000">
                <a:alpha val="43000"/>
              </a:srgbClr>
            </a:outerShdw>
          </a:effectLst>
        </p:spPr>
      </p:pic>
      <p:sp>
        <p:nvSpPr>
          <p:cNvPr id="5" name="TextBox 4"/>
          <p:cNvSpPr txBox="1"/>
          <p:nvPr/>
        </p:nvSpPr>
        <p:spPr>
          <a:xfrm>
            <a:off x="4788237" y="5733146"/>
            <a:ext cx="634383" cy="369332"/>
          </a:xfrm>
          <a:prstGeom prst="rect">
            <a:avLst/>
          </a:prstGeom>
          <a:noFill/>
        </p:spPr>
        <p:txBody>
          <a:bodyPr wrap="none" rtlCol="0">
            <a:spAutoFit/>
          </a:bodyPr>
          <a:lstStyle/>
          <a:p>
            <a:r>
              <a:rPr lang="en-US" dirty="0" smtClean="0"/>
              <a:t>SLD</a:t>
            </a:r>
            <a:endParaRPr lang="en-US" dirty="0"/>
          </a:p>
        </p:txBody>
      </p:sp>
      <p:sp>
        <p:nvSpPr>
          <p:cNvPr id="6" name="TextBox 5"/>
          <p:cNvSpPr txBox="1"/>
          <p:nvPr/>
        </p:nvSpPr>
        <p:spPr>
          <a:xfrm>
            <a:off x="4259699" y="3644679"/>
            <a:ext cx="1851789" cy="369332"/>
          </a:xfrm>
          <a:prstGeom prst="rect">
            <a:avLst/>
          </a:prstGeom>
          <a:noFill/>
        </p:spPr>
        <p:txBody>
          <a:bodyPr wrap="none" rtlCol="0">
            <a:spAutoFit/>
          </a:bodyPr>
          <a:lstStyle/>
          <a:p>
            <a:r>
              <a:rPr lang="en-US" dirty="0" smtClean="0"/>
              <a:t>Optical coupler</a:t>
            </a:r>
            <a:endParaRPr lang="en-US" dirty="0"/>
          </a:p>
        </p:txBody>
      </p:sp>
      <p:sp>
        <p:nvSpPr>
          <p:cNvPr id="7" name="TextBox 6"/>
          <p:cNvSpPr txBox="1"/>
          <p:nvPr/>
        </p:nvSpPr>
        <p:spPr>
          <a:xfrm>
            <a:off x="2380263" y="4297295"/>
            <a:ext cx="1678427" cy="369332"/>
          </a:xfrm>
          <a:prstGeom prst="rect">
            <a:avLst/>
          </a:prstGeom>
          <a:noFill/>
        </p:spPr>
        <p:txBody>
          <a:bodyPr wrap="none" rtlCol="0">
            <a:spAutoFit/>
          </a:bodyPr>
          <a:lstStyle/>
          <a:p>
            <a:r>
              <a:rPr lang="en-US" dirty="0" smtClean="0"/>
              <a:t>Spectrometer</a:t>
            </a:r>
            <a:endParaRPr lang="en-US" dirty="0"/>
          </a:p>
        </p:txBody>
      </p:sp>
      <p:sp>
        <p:nvSpPr>
          <p:cNvPr id="8" name="TextBox 7"/>
          <p:cNvSpPr txBox="1"/>
          <p:nvPr/>
        </p:nvSpPr>
        <p:spPr>
          <a:xfrm>
            <a:off x="5868511" y="4643839"/>
            <a:ext cx="1252040" cy="369332"/>
          </a:xfrm>
          <a:prstGeom prst="rect">
            <a:avLst/>
          </a:prstGeom>
          <a:noFill/>
        </p:spPr>
        <p:txBody>
          <a:bodyPr wrap="none" rtlCol="0">
            <a:spAutoFit/>
          </a:bodyPr>
          <a:lstStyle/>
          <a:p>
            <a:r>
              <a:rPr lang="en-US" dirty="0" smtClean="0"/>
              <a:t>Reference</a:t>
            </a:r>
            <a:endParaRPr lang="en-US" dirty="0"/>
          </a:p>
        </p:txBody>
      </p:sp>
      <p:sp>
        <p:nvSpPr>
          <p:cNvPr id="9" name="TextBox 8"/>
          <p:cNvSpPr txBox="1"/>
          <p:nvPr/>
        </p:nvSpPr>
        <p:spPr>
          <a:xfrm>
            <a:off x="2458931" y="2354447"/>
            <a:ext cx="1231414" cy="646331"/>
          </a:xfrm>
          <a:prstGeom prst="rect">
            <a:avLst/>
          </a:prstGeom>
          <a:noFill/>
        </p:spPr>
        <p:txBody>
          <a:bodyPr wrap="none" rtlCol="0" anchor="ctr" anchorCtr="0">
            <a:spAutoFit/>
          </a:bodyPr>
          <a:lstStyle/>
          <a:p>
            <a:r>
              <a:rPr lang="en-US" dirty="0" smtClean="0"/>
              <a:t>Signal</a:t>
            </a:r>
          </a:p>
          <a:p>
            <a:r>
              <a:rPr lang="en-US" dirty="0" smtClean="0"/>
              <a:t>generator</a:t>
            </a:r>
            <a:endParaRPr lang="en-US" dirty="0"/>
          </a:p>
        </p:txBody>
      </p:sp>
      <p:sp>
        <p:nvSpPr>
          <p:cNvPr id="10" name="TextBox 9"/>
          <p:cNvSpPr txBox="1"/>
          <p:nvPr/>
        </p:nvSpPr>
        <p:spPr>
          <a:xfrm>
            <a:off x="2444333" y="3007452"/>
            <a:ext cx="1339617" cy="369332"/>
          </a:xfrm>
          <a:prstGeom prst="rect">
            <a:avLst/>
          </a:prstGeom>
          <a:noFill/>
        </p:spPr>
        <p:txBody>
          <a:bodyPr wrap="none" rtlCol="0">
            <a:spAutoFit/>
          </a:bodyPr>
          <a:lstStyle/>
          <a:p>
            <a:r>
              <a:rPr lang="en-US" dirty="0" smtClean="0"/>
              <a:t>Video card</a:t>
            </a:r>
            <a:endParaRPr lang="en-US" dirty="0"/>
          </a:p>
        </p:txBody>
      </p:sp>
      <p:sp>
        <p:nvSpPr>
          <p:cNvPr id="11" name="TextBox 10"/>
          <p:cNvSpPr txBox="1"/>
          <p:nvPr/>
        </p:nvSpPr>
        <p:spPr>
          <a:xfrm>
            <a:off x="1883162" y="2657052"/>
            <a:ext cx="497101" cy="369332"/>
          </a:xfrm>
          <a:prstGeom prst="rect">
            <a:avLst/>
          </a:prstGeom>
          <a:noFill/>
        </p:spPr>
        <p:txBody>
          <a:bodyPr wrap="none" rtlCol="0">
            <a:spAutoFit/>
          </a:bodyPr>
          <a:lstStyle/>
          <a:p>
            <a:r>
              <a:rPr lang="en-US" dirty="0" smtClean="0"/>
              <a:t>PC</a:t>
            </a:r>
            <a:endParaRPr lang="en-US" dirty="0"/>
          </a:p>
        </p:txBody>
      </p:sp>
      <p:sp>
        <p:nvSpPr>
          <p:cNvPr id="12" name="TextBox 11"/>
          <p:cNvSpPr txBox="1"/>
          <p:nvPr/>
        </p:nvSpPr>
        <p:spPr>
          <a:xfrm>
            <a:off x="4189713" y="2423468"/>
            <a:ext cx="1172116" cy="646331"/>
          </a:xfrm>
          <a:prstGeom prst="rect">
            <a:avLst/>
          </a:prstGeom>
          <a:noFill/>
        </p:spPr>
        <p:txBody>
          <a:bodyPr wrap="none" rtlCol="0">
            <a:spAutoFit/>
          </a:bodyPr>
          <a:lstStyle/>
          <a:p>
            <a:r>
              <a:rPr lang="en-US" dirty="0" err="1" smtClean="0">
                <a:solidFill>
                  <a:schemeClr val="bg1"/>
                </a:solidFill>
              </a:rPr>
              <a:t>Galvo</a:t>
            </a:r>
            <a:endParaRPr lang="en-US" dirty="0" smtClean="0">
              <a:solidFill>
                <a:schemeClr val="bg1"/>
              </a:solidFill>
            </a:endParaRPr>
          </a:p>
          <a:p>
            <a:r>
              <a:rPr lang="en-US" dirty="0" err="1" smtClean="0">
                <a:solidFill>
                  <a:srgbClr val="FFFFFF"/>
                </a:solidFill>
              </a:rPr>
              <a:t>controler</a:t>
            </a:r>
            <a:endParaRPr lang="en-US" dirty="0">
              <a:solidFill>
                <a:srgbClr val="FFFFFF"/>
              </a:solidFill>
            </a:endParaRPr>
          </a:p>
        </p:txBody>
      </p:sp>
      <p:sp>
        <p:nvSpPr>
          <p:cNvPr id="13" name="TextBox 12"/>
          <p:cNvSpPr txBox="1"/>
          <p:nvPr/>
        </p:nvSpPr>
        <p:spPr>
          <a:xfrm>
            <a:off x="5547355" y="1956300"/>
            <a:ext cx="1755070" cy="369332"/>
          </a:xfrm>
          <a:prstGeom prst="rect">
            <a:avLst/>
          </a:prstGeom>
          <a:noFill/>
        </p:spPr>
        <p:txBody>
          <a:bodyPr wrap="none" rtlCol="0">
            <a:spAutoFit/>
          </a:bodyPr>
          <a:lstStyle/>
          <a:p>
            <a:r>
              <a:rPr lang="en-US" dirty="0" smtClean="0"/>
              <a:t>Beam scanner</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Spectrometer specifications</a:t>
            </a:r>
            <a:endParaRPr lang="en-US" dirty="0"/>
          </a:p>
        </p:txBody>
      </p:sp>
      <p:graphicFrame>
        <p:nvGraphicFramePr>
          <p:cNvPr id="4" name="Table 3"/>
          <p:cNvGraphicFramePr>
            <a:graphicFrameLocks noGrp="1"/>
          </p:cNvGraphicFramePr>
          <p:nvPr/>
        </p:nvGraphicFramePr>
        <p:xfrm>
          <a:off x="723149" y="2633134"/>
          <a:ext cx="7868403" cy="1453449"/>
        </p:xfrm>
        <a:graphic>
          <a:graphicData uri="http://schemas.openxmlformats.org/drawingml/2006/table">
            <a:tbl>
              <a:tblPr bandRow="1">
                <a:tableStyleId>{B301B821-A1FF-4177-AEE7-76D212191A09}</a:tableStyleId>
              </a:tblPr>
              <a:tblGrid>
                <a:gridCol w="2612718"/>
                <a:gridCol w="1938866"/>
                <a:gridCol w="3316819"/>
              </a:tblGrid>
              <a:tr h="462963">
                <a:tc>
                  <a:txBody>
                    <a:bodyPr/>
                    <a:lstStyle/>
                    <a:p>
                      <a:endParaRPr lang="en-US" dirty="0"/>
                    </a:p>
                  </a:txBody>
                  <a:tcPr anchor="ctr"/>
                </a:tc>
                <a:tc>
                  <a:txBody>
                    <a:bodyPr/>
                    <a:lstStyle/>
                    <a:p>
                      <a:r>
                        <a:rPr lang="en-US" dirty="0" smtClean="0"/>
                        <a:t>Best available</a:t>
                      </a:r>
                      <a:endParaRPr lang="en-US" dirty="0"/>
                    </a:p>
                  </a:txBody>
                  <a:tcPr anchor="ctr"/>
                </a:tc>
                <a:tc>
                  <a:txBody>
                    <a:bodyPr/>
                    <a:lstStyle/>
                    <a:p>
                      <a:r>
                        <a:rPr lang="en-US" dirty="0" smtClean="0"/>
                        <a:t>Required</a:t>
                      </a:r>
                      <a:endParaRPr lang="en-US" dirty="0"/>
                    </a:p>
                  </a:txBody>
                  <a:tcPr anchor="ctr"/>
                </a:tc>
              </a:tr>
              <a:tr h="459904">
                <a:tc>
                  <a:txBody>
                    <a:bodyPr/>
                    <a:lstStyle/>
                    <a:p>
                      <a:r>
                        <a:rPr lang="en-US" dirty="0" smtClean="0"/>
                        <a:t>Resolution</a:t>
                      </a:r>
                      <a:endParaRPr lang="en-US" dirty="0"/>
                    </a:p>
                  </a:txBody>
                  <a:tcPr anchor="ctr"/>
                </a:tc>
                <a:tc>
                  <a:txBody>
                    <a:bodyPr/>
                    <a:lstStyle/>
                    <a:p>
                      <a:r>
                        <a:rPr lang="en-US" dirty="0" smtClean="0"/>
                        <a:t>0.2 nm</a:t>
                      </a:r>
                      <a:endParaRPr lang="en-US" dirty="0"/>
                    </a:p>
                  </a:txBody>
                  <a:tcPr anchor="ctr"/>
                </a:tc>
                <a:tc>
                  <a:txBody>
                    <a:bodyPr/>
                    <a:lstStyle/>
                    <a:p>
                      <a:r>
                        <a:rPr lang="en-US" dirty="0" smtClean="0"/>
                        <a:t>0.05 nm</a:t>
                      </a:r>
                      <a:endParaRPr lang="en-US" dirty="0"/>
                    </a:p>
                  </a:txBody>
                  <a:tcPr anchor="ctr"/>
                </a:tc>
              </a:tr>
              <a:tr h="5305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Operation</a:t>
                      </a:r>
                      <a:r>
                        <a:rPr lang="en-US" baseline="0" dirty="0" smtClean="0"/>
                        <a:t> </a:t>
                      </a:r>
                      <a:r>
                        <a:rPr lang="en-US" dirty="0" smtClean="0"/>
                        <a:t>range</a:t>
                      </a:r>
                      <a:endParaRPr lang="en-US" dirty="0"/>
                    </a:p>
                  </a:txBody>
                  <a:tcPr anchor="ctr"/>
                </a:tc>
                <a:tc>
                  <a:txBody>
                    <a:bodyPr/>
                    <a:lstStyle/>
                    <a:p>
                      <a:r>
                        <a:rPr lang="en-US" dirty="0" smtClean="0"/>
                        <a:t>10 nm</a:t>
                      </a:r>
                      <a:endParaRPr lang="en-US" dirty="0"/>
                    </a:p>
                  </a:txBody>
                  <a:tcPr anchor="ctr"/>
                </a:tc>
                <a:tc>
                  <a:txBody>
                    <a:bodyPr/>
                    <a:lstStyle/>
                    <a:p>
                      <a:r>
                        <a:rPr lang="en-US" dirty="0" smtClean="0"/>
                        <a:t>100 nm</a:t>
                      </a:r>
                      <a:endParaRPr lang="en-US" dirty="0"/>
                    </a:p>
                  </a:txBody>
                  <a:tcPr anchor="ct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Introduction</a:t>
            </a:r>
            <a:endParaRPr lang="en-US" dirty="0"/>
          </a:p>
        </p:txBody>
      </p:sp>
      <p:pic>
        <p:nvPicPr>
          <p:cNvPr id="4" name="Picture 3"/>
          <p:cNvPicPr>
            <a:picLocks noChangeAspect="1"/>
          </p:cNvPicPr>
          <p:nvPr/>
        </p:nvPicPr>
        <p:blipFill>
          <a:blip r:embed="rId2"/>
          <a:stretch>
            <a:fillRect/>
          </a:stretch>
        </p:blipFill>
        <p:spPr>
          <a:xfrm>
            <a:off x="549275" y="2134632"/>
            <a:ext cx="4314825" cy="2265283"/>
          </a:xfrm>
          <a:prstGeom prst="rect">
            <a:avLst/>
          </a:prstGeom>
        </p:spPr>
      </p:pic>
      <p:sp>
        <p:nvSpPr>
          <p:cNvPr id="5" name="TextBox 4"/>
          <p:cNvSpPr txBox="1"/>
          <p:nvPr/>
        </p:nvSpPr>
        <p:spPr>
          <a:xfrm>
            <a:off x="2221993" y="1765300"/>
            <a:ext cx="761747" cy="369332"/>
          </a:xfrm>
          <a:prstGeom prst="rect">
            <a:avLst/>
          </a:prstGeom>
          <a:noFill/>
        </p:spPr>
        <p:txBody>
          <a:bodyPr wrap="none" rtlCol="0">
            <a:spAutoFit/>
          </a:bodyPr>
          <a:lstStyle/>
          <a:p>
            <a:r>
              <a:rPr lang="en-US" dirty="0" smtClean="0"/>
              <a:t>1991</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ea typeface="ＭＳ Ｐゴシック" charset="-128"/>
                <a:cs typeface="ＭＳ Ｐゴシック" charset="-128"/>
              </a:rPr>
              <a:t>Previous devices</a:t>
            </a:r>
          </a:p>
        </p:txBody>
      </p:sp>
      <p:sp>
        <p:nvSpPr>
          <p:cNvPr id="18435" name="TextBox 5"/>
          <p:cNvSpPr txBox="1">
            <a:spLocks noChangeArrowheads="1"/>
          </p:cNvSpPr>
          <p:nvPr/>
        </p:nvSpPr>
        <p:spPr bwMode="auto">
          <a:xfrm>
            <a:off x="1658809" y="5580466"/>
            <a:ext cx="1389631" cy="369332"/>
          </a:xfrm>
          <a:prstGeom prst="rect">
            <a:avLst/>
          </a:prstGeom>
          <a:noFill/>
          <a:ln w="9525">
            <a:noFill/>
            <a:miter lim="800000"/>
            <a:headEnd/>
            <a:tailEnd/>
          </a:ln>
        </p:spPr>
        <p:txBody>
          <a:bodyPr wrap="none">
            <a:prstTxWarp prst="textNoShape">
              <a:avLst/>
            </a:prstTxWarp>
            <a:spAutoFit/>
          </a:bodyPr>
          <a:lstStyle/>
          <a:p>
            <a:pPr algn="ctr"/>
            <a:r>
              <a:rPr lang="en-US" dirty="0" err="1" smtClean="0"/>
              <a:t>Roel</a:t>
            </a:r>
            <a:r>
              <a:rPr lang="en-US" dirty="0" smtClean="0"/>
              <a:t> </a:t>
            </a:r>
            <a:r>
              <a:rPr lang="en-US" dirty="0" err="1" smtClean="0"/>
              <a:t>Baets</a:t>
            </a:r>
            <a:endParaRPr lang="en-US" sz="1800" i="1" dirty="0"/>
          </a:p>
        </p:txBody>
      </p:sp>
      <p:pic>
        <p:nvPicPr>
          <p:cNvPr id="18436" name="Picture 8" descr="mod.png"/>
          <p:cNvPicPr>
            <a:picLocks noChangeAspect="1"/>
          </p:cNvPicPr>
          <p:nvPr/>
        </p:nvPicPr>
        <p:blipFill>
          <a:blip r:embed="rId3"/>
          <a:srcRect l="23958" r="18913"/>
          <a:stretch>
            <a:fillRect/>
          </a:stretch>
        </p:blipFill>
        <p:spPr bwMode="auto">
          <a:xfrm>
            <a:off x="1460500" y="2319338"/>
            <a:ext cx="1663700" cy="26336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Group 36"/>
          <p:cNvGrpSpPr>
            <a:grpSpLocks/>
          </p:cNvGrpSpPr>
          <p:nvPr/>
        </p:nvGrpSpPr>
        <p:grpSpPr bwMode="auto">
          <a:xfrm>
            <a:off x="1066800" y="2362200"/>
            <a:ext cx="2460625" cy="3128963"/>
            <a:chOff x="1066800" y="2362200"/>
            <a:chExt cx="2460079" cy="3128665"/>
          </a:xfrm>
        </p:grpSpPr>
        <p:cxnSp>
          <p:nvCxnSpPr>
            <p:cNvPr id="18446" name="Straight Arrow Connector 10"/>
            <p:cNvCxnSpPr>
              <a:cxnSpLocks noChangeShapeType="1"/>
            </p:cNvCxnSpPr>
            <p:nvPr/>
          </p:nvCxnSpPr>
          <p:spPr bwMode="auto">
            <a:xfrm rot="5400000">
              <a:off x="952500" y="2857500"/>
              <a:ext cx="2590800" cy="1600200"/>
            </a:xfrm>
            <a:prstGeom prst="straightConnector1">
              <a:avLst/>
            </a:prstGeom>
            <a:noFill/>
            <a:ln w="9525">
              <a:solidFill>
                <a:schemeClr val="tx1"/>
              </a:solidFill>
              <a:round/>
              <a:headEnd type="arrow" w="med" len="med"/>
              <a:tailEnd type="arrow" w="med" len="med"/>
            </a:ln>
          </p:spPr>
        </p:cxnSp>
        <p:sp>
          <p:nvSpPr>
            <p:cNvPr id="18447" name="TextBox 11"/>
            <p:cNvSpPr txBox="1">
              <a:spLocks noChangeArrowheads="1"/>
            </p:cNvSpPr>
            <p:nvPr/>
          </p:nvSpPr>
          <p:spPr bwMode="auto">
            <a:xfrm>
              <a:off x="1066800" y="5029200"/>
              <a:ext cx="2460079" cy="461665"/>
            </a:xfrm>
            <a:prstGeom prst="rect">
              <a:avLst/>
            </a:prstGeom>
            <a:noFill/>
            <a:ln w="9525">
              <a:noFill/>
              <a:miter lim="800000"/>
              <a:headEnd/>
              <a:tailEnd/>
            </a:ln>
          </p:spPr>
          <p:txBody>
            <a:bodyPr wrap="none">
              <a:prstTxWarp prst="textNoShape">
                <a:avLst/>
              </a:prstTxWarp>
              <a:spAutoFit/>
            </a:bodyPr>
            <a:lstStyle/>
            <a:p>
              <a:r>
                <a:rPr lang="en-US"/>
                <a:t>0.3 mm diagonal</a:t>
              </a:r>
            </a:p>
          </p:txBody>
        </p:sp>
      </p:grpSp>
      <p:sp>
        <p:nvSpPr>
          <p:cNvPr id="18438" name="TextBox 23"/>
          <p:cNvSpPr txBox="1">
            <a:spLocks noChangeArrowheads="1"/>
          </p:cNvSpPr>
          <p:nvPr/>
        </p:nvSpPr>
        <p:spPr bwMode="auto">
          <a:xfrm>
            <a:off x="1066800" y="1817132"/>
            <a:ext cx="2460625" cy="461963"/>
          </a:xfrm>
          <a:prstGeom prst="rect">
            <a:avLst/>
          </a:prstGeom>
          <a:noFill/>
          <a:ln w="9525">
            <a:noFill/>
            <a:miter lim="800000"/>
            <a:headEnd/>
            <a:tailEnd/>
          </a:ln>
        </p:spPr>
        <p:txBody>
          <a:bodyPr wrap="none">
            <a:prstTxWarp prst="textNoShape">
              <a:avLst/>
            </a:prstTxWarp>
            <a:spAutoFit/>
          </a:bodyPr>
          <a:lstStyle/>
          <a:p>
            <a:r>
              <a:rPr lang="en-US" dirty="0"/>
              <a:t>20 nm resolution</a:t>
            </a:r>
          </a:p>
        </p:txBody>
      </p:sp>
      <p:sp>
        <p:nvSpPr>
          <p:cNvPr id="18439" name="TextBox 24"/>
          <p:cNvSpPr txBox="1">
            <a:spLocks noChangeArrowheads="1"/>
          </p:cNvSpPr>
          <p:nvPr/>
        </p:nvSpPr>
        <p:spPr bwMode="auto">
          <a:xfrm>
            <a:off x="8763000" y="0"/>
            <a:ext cx="355600" cy="461963"/>
          </a:xfrm>
          <a:prstGeom prst="rect">
            <a:avLst/>
          </a:prstGeom>
          <a:noFill/>
          <a:ln w="9525">
            <a:noFill/>
            <a:miter lim="800000"/>
            <a:headEnd/>
            <a:tailEnd/>
          </a:ln>
        </p:spPr>
        <p:txBody>
          <a:bodyPr wrap="none">
            <a:prstTxWarp prst="textNoShape">
              <a:avLst/>
            </a:prstTxWarp>
            <a:spAutoFit/>
          </a:bodyPr>
          <a:lstStyle/>
          <a:p>
            <a:r>
              <a:rPr lang="en-US"/>
              <a:t>3</a:t>
            </a:r>
          </a:p>
        </p:txBody>
      </p:sp>
      <p:pic>
        <p:nvPicPr>
          <p:cNvPr id="18440" name="Picture 2"/>
          <p:cNvPicPr>
            <a:picLocks noChangeAspect="1"/>
          </p:cNvPicPr>
          <p:nvPr/>
        </p:nvPicPr>
        <p:blipFill>
          <a:blip r:embed="rId4"/>
          <a:srcRect b="20488"/>
          <a:stretch>
            <a:fillRect/>
          </a:stretch>
        </p:blipFill>
        <p:spPr bwMode="auto">
          <a:xfrm>
            <a:off x="5522913" y="2422525"/>
            <a:ext cx="2389187" cy="2301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441" name="TextBox 6"/>
          <p:cNvSpPr txBox="1">
            <a:spLocks noChangeArrowheads="1"/>
          </p:cNvSpPr>
          <p:nvPr/>
        </p:nvSpPr>
        <p:spPr bwMode="auto">
          <a:xfrm>
            <a:off x="5894430" y="5580466"/>
            <a:ext cx="1684258" cy="369332"/>
          </a:xfrm>
          <a:prstGeom prst="rect">
            <a:avLst/>
          </a:prstGeom>
          <a:noFill/>
          <a:ln w="9525">
            <a:noFill/>
            <a:miter lim="800000"/>
            <a:headEnd/>
            <a:tailEnd/>
          </a:ln>
        </p:spPr>
        <p:txBody>
          <a:bodyPr wrap="none">
            <a:prstTxWarp prst="textNoShape">
              <a:avLst/>
            </a:prstTxWarp>
            <a:spAutoFit/>
          </a:bodyPr>
          <a:lstStyle/>
          <a:p>
            <a:pPr algn="ctr"/>
            <a:r>
              <a:rPr lang="en-US" sz="1800" dirty="0" err="1" smtClean="0"/>
              <a:t>Pavel</a:t>
            </a:r>
            <a:r>
              <a:rPr lang="en-US" sz="1800" dirty="0" smtClean="0"/>
              <a:t> </a:t>
            </a:r>
            <a:r>
              <a:rPr lang="en-US" sz="1800" dirty="0" err="1" smtClean="0"/>
              <a:t>Cheben</a:t>
            </a:r>
            <a:endParaRPr lang="en-US" sz="1800" i="1" dirty="0"/>
          </a:p>
        </p:txBody>
      </p:sp>
      <p:grpSp>
        <p:nvGrpSpPr>
          <p:cNvPr id="3" name="Group 37"/>
          <p:cNvGrpSpPr>
            <a:grpSpLocks/>
          </p:cNvGrpSpPr>
          <p:nvPr/>
        </p:nvGrpSpPr>
        <p:grpSpPr bwMode="auto">
          <a:xfrm>
            <a:off x="5562600" y="2438400"/>
            <a:ext cx="2351088" cy="2900363"/>
            <a:chOff x="5562600" y="2438400"/>
            <a:chExt cx="2351725" cy="2900065"/>
          </a:xfrm>
        </p:grpSpPr>
        <p:sp>
          <p:nvSpPr>
            <p:cNvPr id="18444" name="TextBox 28"/>
            <p:cNvSpPr txBox="1">
              <a:spLocks noChangeArrowheads="1"/>
            </p:cNvSpPr>
            <p:nvPr/>
          </p:nvSpPr>
          <p:spPr bwMode="auto">
            <a:xfrm>
              <a:off x="5562600" y="4876800"/>
              <a:ext cx="2351725" cy="461665"/>
            </a:xfrm>
            <a:prstGeom prst="rect">
              <a:avLst/>
            </a:prstGeom>
            <a:noFill/>
            <a:ln w="9525">
              <a:noFill/>
              <a:miter lim="800000"/>
              <a:headEnd/>
              <a:tailEnd/>
            </a:ln>
          </p:spPr>
          <p:txBody>
            <a:bodyPr wrap="none">
              <a:prstTxWarp prst="textNoShape">
                <a:avLst/>
              </a:prstTxWarp>
              <a:spAutoFit/>
            </a:bodyPr>
            <a:lstStyle/>
            <a:p>
              <a:r>
                <a:rPr lang="en-US"/>
                <a:t>11 mm diagonal</a:t>
              </a:r>
            </a:p>
          </p:txBody>
        </p:sp>
        <p:cxnSp>
          <p:nvCxnSpPr>
            <p:cNvPr id="18445" name="Straight Arrow Connector 29"/>
            <p:cNvCxnSpPr>
              <a:cxnSpLocks noChangeShapeType="1"/>
            </p:cNvCxnSpPr>
            <p:nvPr/>
          </p:nvCxnSpPr>
          <p:spPr bwMode="auto">
            <a:xfrm rot="5400000" flipH="1" flipV="1">
              <a:off x="5562600" y="2438400"/>
              <a:ext cx="2286000" cy="2286000"/>
            </a:xfrm>
            <a:prstGeom prst="straightConnector1">
              <a:avLst/>
            </a:prstGeom>
            <a:noFill/>
            <a:ln w="9525">
              <a:solidFill>
                <a:schemeClr val="tx1"/>
              </a:solidFill>
              <a:round/>
              <a:headEnd type="arrow" w="med" len="med"/>
              <a:tailEnd type="arrow" w="med" len="med"/>
            </a:ln>
          </p:spPr>
        </p:cxnSp>
      </p:grpSp>
      <p:sp>
        <p:nvSpPr>
          <p:cNvPr id="18443" name="TextBox 31"/>
          <p:cNvSpPr txBox="1">
            <a:spLocks noChangeArrowheads="1"/>
          </p:cNvSpPr>
          <p:nvPr/>
        </p:nvSpPr>
        <p:spPr bwMode="auto">
          <a:xfrm>
            <a:off x="5414963" y="1828800"/>
            <a:ext cx="2546350" cy="461963"/>
          </a:xfrm>
          <a:prstGeom prst="rect">
            <a:avLst/>
          </a:prstGeom>
          <a:noFill/>
          <a:ln w="9525">
            <a:noFill/>
            <a:miter lim="800000"/>
            <a:headEnd/>
            <a:tailEnd/>
          </a:ln>
        </p:spPr>
        <p:txBody>
          <a:bodyPr wrap="none">
            <a:prstTxWarp prst="textNoShape">
              <a:avLst/>
            </a:prstTxWarp>
            <a:spAutoFit/>
          </a:bodyPr>
          <a:lstStyle/>
          <a:p>
            <a:r>
              <a:rPr lang="en-US"/>
              <a:t>0.2 nm resolution</a:t>
            </a:r>
          </a:p>
        </p:txBody>
      </p:sp>
      <p:sp>
        <p:nvSpPr>
          <p:cNvPr id="16" name="TextBox 15"/>
          <p:cNvSpPr txBox="1"/>
          <p:nvPr/>
        </p:nvSpPr>
        <p:spPr>
          <a:xfrm>
            <a:off x="4719913" y="5949798"/>
            <a:ext cx="4043087" cy="369332"/>
          </a:xfrm>
          <a:prstGeom prst="rect">
            <a:avLst/>
          </a:prstGeom>
          <a:noFill/>
        </p:spPr>
        <p:txBody>
          <a:bodyPr wrap="none" rtlCol="0">
            <a:spAutoFit/>
          </a:bodyPr>
          <a:lstStyle/>
          <a:p>
            <a:r>
              <a:rPr lang="en-US" i="1" dirty="0" smtClean="0"/>
              <a:t>National Research Council of Canada</a:t>
            </a:r>
            <a:endParaRPr lang="en-US" dirty="0"/>
          </a:p>
        </p:txBody>
      </p:sp>
      <p:sp>
        <p:nvSpPr>
          <p:cNvPr id="17" name="TextBox 16"/>
          <p:cNvSpPr txBox="1"/>
          <p:nvPr/>
        </p:nvSpPr>
        <p:spPr>
          <a:xfrm>
            <a:off x="880936" y="5949798"/>
            <a:ext cx="2987856" cy="369332"/>
          </a:xfrm>
          <a:prstGeom prst="rect">
            <a:avLst/>
          </a:prstGeom>
          <a:noFill/>
        </p:spPr>
        <p:txBody>
          <a:bodyPr wrap="none" rtlCol="0">
            <a:spAutoFit/>
          </a:bodyPr>
          <a:lstStyle/>
          <a:p>
            <a:r>
              <a:rPr lang="en-US" i="1" dirty="0" smtClean="0"/>
              <a:t>Ghent University - Belgium</a:t>
            </a:r>
            <a:endParaRPr lang="en-US" i="1"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97459" y="107575"/>
            <a:ext cx="7199593" cy="1856059"/>
          </a:xfrm>
        </p:spPr>
        <p:txBody>
          <a:bodyPr anchor="ctr"/>
          <a:lstStyle/>
          <a:p>
            <a:r>
              <a:rPr lang="en-US" dirty="0" smtClean="0"/>
              <a:t>First spectrometer</a:t>
            </a:r>
            <a:endParaRPr lang="en-US" dirty="0"/>
          </a:p>
        </p:txBody>
      </p:sp>
      <p:pic>
        <p:nvPicPr>
          <p:cNvPr id="5" name="Picture 4" descr="wdm.pdf"/>
          <p:cNvPicPr>
            <a:picLocks noChangeAspect="1"/>
          </p:cNvPicPr>
          <p:nvPr/>
        </p:nvPicPr>
        <mc:AlternateContent xmlns:ma="http://schemas.microsoft.com/office/mac/drawingml/2008/main">
          <mc:Choice Requires="ma">
            <p:blipFill>
              <a:blip r:embed="rId2"/>
              <a:srcRect l="1387" r="5270"/>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3"/>
              <a:srcRect l="1387" r="5270"/>
              <a:stretch>
                <a:fillRect/>
              </a:stretch>
            </p:blipFill>
          </mc:Fallback>
        </mc:AlternateContent>
        <p:spPr>
          <a:xfrm>
            <a:off x="523875" y="2552534"/>
            <a:ext cx="8179987" cy="4060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DSC_0117_2.JPG"/>
          <p:cNvPicPr>
            <a:picLocks noChangeAspect="1"/>
          </p:cNvPicPr>
          <p:nvPr/>
        </p:nvPicPr>
        <p:blipFill>
          <a:blip r:embed="rId4"/>
          <a:stretch>
            <a:fillRect/>
          </a:stretch>
        </p:blipFill>
        <p:spPr>
          <a:xfrm>
            <a:off x="7497052" y="107576"/>
            <a:ext cx="1488614" cy="1860768"/>
          </a:xfrm>
          <a:prstGeom prst="rect">
            <a:avLst/>
          </a:prstGeom>
          <a:ln>
            <a:noFill/>
          </a:ln>
          <a:effectLst>
            <a:softEdge rad="112500"/>
          </a:effectLst>
        </p:spPr>
      </p:pic>
      <p:sp>
        <p:nvSpPr>
          <p:cNvPr id="8" name="TextBox 7"/>
          <p:cNvSpPr txBox="1"/>
          <p:nvPr/>
        </p:nvSpPr>
        <p:spPr>
          <a:xfrm>
            <a:off x="7626401" y="1963635"/>
            <a:ext cx="1346605" cy="369332"/>
          </a:xfrm>
          <a:prstGeom prst="rect">
            <a:avLst/>
          </a:prstGeom>
          <a:noFill/>
        </p:spPr>
        <p:txBody>
          <a:bodyPr wrap="none" rtlCol="0">
            <a:spAutoFit/>
          </a:bodyPr>
          <a:lstStyle/>
          <a:p>
            <a:r>
              <a:rPr lang="en-US" dirty="0" smtClean="0"/>
              <a:t>Long Chen</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4" name="Picture 13" descr="setup.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849959" y="1600200"/>
            <a:ext cx="7741592" cy="51789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Results</a:t>
            </a:r>
            <a:endParaRPr lang="en-US" dirty="0"/>
          </a:p>
        </p:txBody>
      </p:sp>
      <p:pic>
        <p:nvPicPr>
          <p:cNvPr id="6" name="Picture 5" descr="gen5.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447675" y="788289"/>
            <a:ext cx="8850592" cy="5057481"/>
          </a:xfrm>
          <a:prstGeom prst="rect">
            <a:avLst/>
          </a:prstGeom>
        </p:spPr>
      </p:pic>
      <p:sp>
        <p:nvSpPr>
          <p:cNvPr id="4" name="TextBox 3"/>
          <p:cNvSpPr txBox="1"/>
          <p:nvPr/>
        </p:nvSpPr>
        <p:spPr>
          <a:xfrm>
            <a:off x="2032000" y="5934670"/>
            <a:ext cx="5827236" cy="923330"/>
          </a:xfrm>
          <a:prstGeom prst="rect">
            <a:avLst/>
          </a:prstGeom>
          <a:noFill/>
        </p:spPr>
        <p:txBody>
          <a:bodyPr wrap="none" rtlCol="0">
            <a:spAutoFit/>
          </a:bodyPr>
          <a:lstStyle/>
          <a:p>
            <a:pPr algn="ctr"/>
            <a:r>
              <a:rPr lang="en-US" dirty="0" smtClean="0"/>
              <a:t>Broad Band 1 nm Channel Spacing</a:t>
            </a:r>
            <a:r>
              <a:rPr lang="en-US" dirty="0" smtClean="0"/>
              <a:t> </a:t>
            </a:r>
          </a:p>
          <a:p>
            <a:pPr algn="ctr"/>
            <a:r>
              <a:rPr lang="en-US" dirty="0" smtClean="0"/>
              <a:t>Silicon</a:t>
            </a:r>
            <a:r>
              <a:rPr lang="en-US" dirty="0" smtClean="0"/>
              <a:t>-on-Insulator Wavelength Division </a:t>
            </a:r>
            <a:r>
              <a:rPr lang="en-US" dirty="0" smtClean="0"/>
              <a:t>Multiplexer</a:t>
            </a:r>
          </a:p>
          <a:p>
            <a:pPr algn="ctr"/>
            <a:r>
              <a:rPr lang="en-US" dirty="0" smtClean="0"/>
              <a:t> CLEO 2009</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latex-image-1.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060450" y="2889250"/>
            <a:ext cx="6591300" cy="11049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a.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219200" y="1762032"/>
            <a:ext cx="6337300" cy="478530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641600"/>
            <a:ext cx="8042276" cy="1336956"/>
          </a:xfrm>
        </p:spPr>
        <p:txBody>
          <a:bodyPr anchor="ctr"/>
          <a:lstStyle/>
          <a:p>
            <a:r>
              <a:rPr lang="en-US" dirty="0" smtClean="0"/>
              <a:t>What do we do?</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chor="ctr"/>
          <a:lstStyle/>
          <a:p>
            <a:r>
              <a:rPr lang="en-US" dirty="0" smtClean="0">
                <a:ea typeface="ＭＳ Ｐゴシック" charset="-128"/>
                <a:cs typeface="ＭＳ Ｐゴシック" charset="-128"/>
              </a:rPr>
              <a:t>Wavelength Filtering</a:t>
            </a:r>
          </a:p>
        </p:txBody>
      </p:sp>
      <p:pic>
        <p:nvPicPr>
          <p:cNvPr id="22531" name="Picture 7"/>
          <p:cNvPicPr>
            <a:picLocks noChangeAspect="1"/>
          </p:cNvPicPr>
          <p:nvPr/>
        </p:nvPicPr>
        <p:blipFill>
          <a:blip r:embed="rId3"/>
          <a:srcRect/>
          <a:stretch>
            <a:fillRect/>
          </a:stretch>
        </p:blipFill>
        <p:spPr bwMode="auto">
          <a:xfrm>
            <a:off x="1101115" y="2126456"/>
            <a:ext cx="3246361" cy="2800671"/>
          </a:xfrm>
          <a:prstGeom prst="rect">
            <a:avLst/>
          </a:prstGeom>
          <a:noFill/>
          <a:ln w="9525">
            <a:noFill/>
            <a:miter lim="800000"/>
            <a:headEnd/>
            <a:tailEnd/>
          </a:ln>
        </p:spPr>
      </p:pic>
      <p:sp>
        <p:nvSpPr>
          <p:cNvPr id="22534" name="TextBox 10"/>
          <p:cNvSpPr txBox="1">
            <a:spLocks noChangeArrowheads="1"/>
          </p:cNvSpPr>
          <p:nvPr/>
        </p:nvSpPr>
        <p:spPr bwMode="auto">
          <a:xfrm>
            <a:off x="1813689" y="1817688"/>
            <a:ext cx="1787525" cy="369888"/>
          </a:xfrm>
          <a:prstGeom prst="rect">
            <a:avLst/>
          </a:prstGeom>
          <a:noFill/>
          <a:ln w="9525">
            <a:noFill/>
            <a:miter lim="800000"/>
            <a:headEnd/>
            <a:tailEnd/>
          </a:ln>
        </p:spPr>
        <p:txBody>
          <a:bodyPr wrap="none">
            <a:prstTxWarp prst="textNoShape">
              <a:avLst/>
            </a:prstTxWarp>
            <a:spAutoFit/>
          </a:bodyPr>
          <a:lstStyle/>
          <a:p>
            <a:pPr algn="ctr"/>
            <a:r>
              <a:rPr lang="en-US" sz="1800" dirty="0"/>
              <a:t>Optical Cavities</a:t>
            </a:r>
          </a:p>
        </p:txBody>
      </p:sp>
      <p:pic>
        <p:nvPicPr>
          <p:cNvPr id="22538" name="Picture 11" descr="graph2.pdf"/>
          <p:cNvPicPr>
            <a:picLocks noChangeAspect="1"/>
          </p:cNvPicPr>
          <p:nvPr/>
        </p:nvPicPr>
        <p:blipFill>
          <a:blip r:embed="rId4"/>
          <a:srcRect/>
          <a:stretch>
            <a:fillRect/>
          </a:stretch>
        </p:blipFill>
        <p:spPr bwMode="auto">
          <a:xfrm>
            <a:off x="5599728" y="2770188"/>
            <a:ext cx="2519363" cy="1584325"/>
          </a:xfrm>
          <a:prstGeom prst="rect">
            <a:avLst/>
          </a:prstGeom>
          <a:noFill/>
          <a:ln w="9525">
            <a:noFill/>
            <a:miter lim="800000"/>
            <a:headEnd/>
            <a:tailEnd/>
          </a:ln>
        </p:spPr>
      </p:pic>
      <p:sp>
        <p:nvSpPr>
          <p:cNvPr id="22539" name="TextBox 12"/>
          <p:cNvSpPr txBox="1">
            <a:spLocks noChangeArrowheads="1"/>
          </p:cNvSpPr>
          <p:nvPr/>
        </p:nvSpPr>
        <p:spPr bwMode="auto">
          <a:xfrm rot="-5400000">
            <a:off x="4525785" y="3321844"/>
            <a:ext cx="1625600" cy="369887"/>
          </a:xfrm>
          <a:prstGeom prst="rect">
            <a:avLst/>
          </a:prstGeom>
          <a:noFill/>
          <a:ln w="9525">
            <a:noFill/>
            <a:miter lim="800000"/>
            <a:headEnd/>
            <a:tailEnd/>
          </a:ln>
        </p:spPr>
        <p:txBody>
          <a:bodyPr wrap="none">
            <a:prstTxWarp prst="textNoShape">
              <a:avLst/>
            </a:prstTxWarp>
            <a:spAutoFit/>
          </a:bodyPr>
          <a:lstStyle/>
          <a:p>
            <a:pPr algn="ctr"/>
            <a:r>
              <a:rPr lang="en-US" sz="1800"/>
              <a:t>Transmission</a:t>
            </a:r>
          </a:p>
        </p:txBody>
      </p:sp>
      <p:sp>
        <p:nvSpPr>
          <p:cNvPr id="22540" name="TextBox 13"/>
          <p:cNvSpPr txBox="1">
            <a:spLocks noChangeArrowheads="1"/>
          </p:cNvSpPr>
          <p:nvPr/>
        </p:nvSpPr>
        <p:spPr bwMode="auto">
          <a:xfrm>
            <a:off x="6133128" y="4305301"/>
            <a:ext cx="1395413" cy="369887"/>
          </a:xfrm>
          <a:prstGeom prst="rect">
            <a:avLst/>
          </a:prstGeom>
          <a:noFill/>
          <a:ln w="9525">
            <a:noFill/>
            <a:miter lim="800000"/>
            <a:headEnd/>
            <a:tailEnd/>
          </a:ln>
        </p:spPr>
        <p:txBody>
          <a:bodyPr wrap="none">
            <a:prstTxWarp prst="textNoShape">
              <a:avLst/>
            </a:prstTxWarp>
            <a:spAutoFit/>
          </a:bodyPr>
          <a:lstStyle/>
          <a:p>
            <a:pPr algn="ctr"/>
            <a:r>
              <a:rPr lang="en-US" sz="1800"/>
              <a:t>Wavelength</a:t>
            </a:r>
          </a:p>
        </p:txBody>
      </p:sp>
      <p:sp>
        <p:nvSpPr>
          <p:cNvPr id="22541" name="TextBox 14"/>
          <p:cNvSpPr txBox="1">
            <a:spLocks noChangeArrowheads="1"/>
          </p:cNvSpPr>
          <p:nvPr/>
        </p:nvSpPr>
        <p:spPr bwMode="auto">
          <a:xfrm>
            <a:off x="5793403" y="2933701"/>
            <a:ext cx="646113" cy="369887"/>
          </a:xfrm>
          <a:prstGeom prst="rect">
            <a:avLst/>
          </a:prstGeom>
          <a:noFill/>
          <a:ln w="9525">
            <a:noFill/>
            <a:miter lim="800000"/>
            <a:headEnd/>
            <a:tailEnd/>
          </a:ln>
        </p:spPr>
        <p:txBody>
          <a:bodyPr wrap="none">
            <a:prstTxWarp prst="textNoShape">
              <a:avLst/>
            </a:prstTxWarp>
            <a:spAutoFit/>
          </a:bodyPr>
          <a:lstStyle/>
          <a:p>
            <a:pPr algn="ctr"/>
            <a:r>
              <a:rPr lang="en-US" sz="1800"/>
              <a:t>FSR</a:t>
            </a:r>
          </a:p>
        </p:txBody>
      </p:sp>
      <p:sp>
        <p:nvSpPr>
          <p:cNvPr id="22542" name="TextBox 13"/>
          <p:cNvSpPr txBox="1">
            <a:spLocks noChangeArrowheads="1"/>
          </p:cNvSpPr>
          <p:nvPr/>
        </p:nvSpPr>
        <p:spPr bwMode="auto">
          <a:xfrm>
            <a:off x="8788400" y="0"/>
            <a:ext cx="355600" cy="461963"/>
          </a:xfrm>
          <a:prstGeom prst="rect">
            <a:avLst/>
          </a:prstGeom>
          <a:noFill/>
          <a:ln w="9525">
            <a:noFill/>
            <a:miter lim="800000"/>
            <a:headEnd/>
            <a:tailEnd/>
          </a:ln>
        </p:spPr>
        <p:txBody>
          <a:bodyPr wrap="none">
            <a:prstTxWarp prst="textNoShape">
              <a:avLst/>
            </a:prstTxWarp>
            <a:spAutoFit/>
          </a:bodyPr>
          <a:lstStyle/>
          <a:p>
            <a:r>
              <a:rPr lang="en-US"/>
              <a:t>5</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4400" dirty="0" smtClean="0"/>
              <a:t>Ring</a:t>
            </a:r>
            <a:r>
              <a:rPr lang="en-US" sz="4400" dirty="0" smtClean="0"/>
              <a:t> Enhanced </a:t>
            </a:r>
            <a:r>
              <a:rPr lang="en-US" sz="4400" dirty="0" smtClean="0"/>
              <a:t>Spectrometer</a:t>
            </a:r>
            <a:endParaRPr lang="en-US" sz="4400" dirty="0"/>
          </a:p>
        </p:txBody>
      </p:sp>
      <p:pic>
        <p:nvPicPr>
          <p:cNvPr id="12" name="Picture 11" descr="resonator-enhanced-sep.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925512" y="1511213"/>
            <a:ext cx="2882901" cy="2159000"/>
          </a:xfrm>
          <a:prstGeom prst="rect">
            <a:avLst/>
          </a:prstGeom>
        </p:spPr>
      </p:pic>
      <p:pic>
        <p:nvPicPr>
          <p:cNvPr id="13" name="Picture 12" descr="resonator-enhanced-tog.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5217160" y="1511213"/>
            <a:ext cx="2882900" cy="2159000"/>
          </a:xfrm>
          <a:prstGeom prst="rect">
            <a:avLst/>
          </a:prstGeom>
        </p:spPr>
      </p:pic>
      <p:pic>
        <p:nvPicPr>
          <p:cNvPr id="14" name="Picture 13" descr="fig-2a.pdf"/>
          <p:cNvPicPr>
            <a:picLocks noChangeAspect="1"/>
          </p:cNvPicPr>
          <p:nvPr/>
        </p:nvPicPr>
        <mc:AlternateContent>
          <mc:Choice xmlns:ma="http://schemas.microsoft.com/office/mac/drawingml/2008/main" Requires="ma">
            <p:blipFill>
              <a:blip r:embed="rId6"/>
              <a:stretch>
                <a:fillRect/>
              </a:stretch>
            </p:blipFill>
          </mc:Choice>
          <mc:Fallback>
            <p:blipFill>
              <a:blip r:embed="rId7"/>
              <a:stretch>
                <a:fillRect/>
              </a:stretch>
            </p:blipFill>
          </mc:Fallback>
        </mc:AlternateContent>
        <p:spPr>
          <a:xfrm>
            <a:off x="136059" y="3892518"/>
            <a:ext cx="4435941" cy="2814528"/>
          </a:xfrm>
          <a:prstGeom prst="rect">
            <a:avLst/>
          </a:prstGeom>
        </p:spPr>
      </p:pic>
      <p:pic>
        <p:nvPicPr>
          <p:cNvPr id="15" name="Picture 14" descr="fig-2b.pdf"/>
          <p:cNvPicPr>
            <a:picLocks noChangeAspect="1"/>
          </p:cNvPicPr>
          <p:nvPr/>
        </p:nvPicPr>
        <mc:AlternateContent>
          <mc:Choice xmlns:ma="http://schemas.microsoft.com/office/mac/drawingml/2008/main" Requires="ma">
            <p:blipFill>
              <a:blip r:embed="rId8"/>
              <a:stretch>
                <a:fillRect/>
              </a:stretch>
            </p:blipFill>
          </mc:Choice>
          <mc:Fallback>
            <p:blipFill>
              <a:blip r:embed="rId9"/>
              <a:stretch>
                <a:fillRect/>
              </a:stretch>
            </p:blipFill>
          </mc:Fallback>
        </mc:AlternateContent>
        <p:spPr>
          <a:xfrm>
            <a:off x="4616697" y="3892518"/>
            <a:ext cx="4478251" cy="284137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a:spLocks noGrp="1"/>
          </p:cNvSpPr>
          <p:nvPr>
            <p:ph type="title"/>
          </p:nvPr>
        </p:nvSpPr>
        <p:spPr>
          <a:xfrm>
            <a:off x="549275" y="-211278"/>
            <a:ext cx="8042276" cy="1336956"/>
          </a:xfrm>
        </p:spPr>
        <p:txBody>
          <a:bodyPr anchor="ctr"/>
          <a:lstStyle/>
          <a:p>
            <a:r>
              <a:rPr lang="en-US" dirty="0" smtClean="0">
                <a:ea typeface="ＭＳ Ｐゴシック" charset="-128"/>
                <a:cs typeface="ＭＳ Ｐゴシック" charset="-128"/>
              </a:rPr>
              <a:t>Fabricated Device</a:t>
            </a:r>
          </a:p>
        </p:txBody>
      </p:sp>
      <p:sp>
        <p:nvSpPr>
          <p:cNvPr id="24580" name="TextBox 3"/>
          <p:cNvSpPr txBox="1">
            <a:spLocks noChangeArrowheads="1"/>
          </p:cNvSpPr>
          <p:nvPr/>
        </p:nvSpPr>
        <p:spPr bwMode="auto">
          <a:xfrm>
            <a:off x="8788400" y="-4763"/>
            <a:ext cx="355600" cy="461963"/>
          </a:xfrm>
          <a:prstGeom prst="rect">
            <a:avLst/>
          </a:prstGeom>
          <a:noFill/>
          <a:ln w="9525">
            <a:noFill/>
            <a:miter lim="800000"/>
            <a:headEnd/>
            <a:tailEnd/>
          </a:ln>
        </p:spPr>
        <p:txBody>
          <a:bodyPr wrap="none">
            <a:prstTxWarp prst="textNoShape">
              <a:avLst/>
            </a:prstTxWarp>
            <a:spAutoFit/>
          </a:bodyPr>
          <a:lstStyle/>
          <a:p>
            <a:r>
              <a:rPr lang="en-US"/>
              <a:t>6</a:t>
            </a:r>
          </a:p>
        </p:txBody>
      </p:sp>
      <p:pic>
        <p:nvPicPr>
          <p:cNvPr id="5" name="Picture 4" descr="chip2.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974221" y="1125678"/>
            <a:ext cx="7617330" cy="5607851"/>
          </a:xfrm>
          <a:prstGeom prst="rect">
            <a:avLst/>
          </a:prstGeom>
        </p:spPr>
      </p:pic>
      <p:pic>
        <p:nvPicPr>
          <p:cNvPr id="6" name="Picture 5" descr="fig-2a.pdf"/>
          <p:cNvPicPr>
            <a:picLocks noChangeAspect="1"/>
          </p:cNvPicPr>
          <p:nvPr/>
        </p:nvPicPr>
        <mc:AlternateContent xmlns:ma="http://schemas.microsoft.com/office/mac/drawingml/2008/main">
          <mc:Choice Requires="ma">
            <p:blipFill>
              <a:blip r:embed="rId5"/>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6"/>
              <a:stretch>
                <a:fillRect/>
              </a:stretch>
            </p:blipFill>
          </mc:Fallback>
        </mc:AlternateContent>
        <p:spPr>
          <a:xfrm>
            <a:off x="4352459" y="3688773"/>
            <a:ext cx="4435941" cy="2814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What is OCT?</a:t>
            </a:r>
            <a:endParaRPr lang="en-US" dirty="0"/>
          </a:p>
        </p:txBody>
      </p:sp>
      <p:sp>
        <p:nvSpPr>
          <p:cNvPr id="6" name="Rectangle 5"/>
          <p:cNvSpPr/>
          <p:nvPr/>
        </p:nvSpPr>
        <p:spPr>
          <a:xfrm>
            <a:off x="4841875" y="2241550"/>
            <a:ext cx="2228850" cy="190500"/>
          </a:xfrm>
          <a:prstGeom prst="rect">
            <a:avLst/>
          </a:prstGeom>
          <a:solidFill>
            <a:schemeClr val="accent6">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41875" y="2241550"/>
            <a:ext cx="2228850" cy="190500"/>
          </a:xfrm>
          <a:prstGeom prst="rect">
            <a:avLst/>
          </a:prstGeom>
          <a:solidFill>
            <a:schemeClr val="accent6">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3509962" y="1841500"/>
            <a:ext cx="2098675" cy="3175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claudiaFig9.pdf"/>
          <p:cNvPicPr>
            <a:picLocks noChangeAspect="1"/>
          </p:cNvPicPr>
          <p:nvPr/>
        </p:nvPicPr>
        <mc:AlternateContent>
          <mc:Choice xmlns:ma="http://schemas.microsoft.com/office/mac/drawingml/2008/main" Requires="ma">
            <p:blipFill>
              <a:blip r:embed="rId3"/>
              <a:srcRect l="70370"/>
              <a:stretch>
                <a:fillRect/>
              </a:stretch>
            </p:blipFill>
          </mc:Choice>
          <mc:Fallback>
            <p:blipFill>
              <a:blip r:embed="rId4"/>
              <a:srcRect l="70370"/>
              <a:stretch>
                <a:fillRect/>
              </a:stretch>
            </p:blipFill>
          </mc:Fallback>
        </mc:AlternateContent>
        <p:spPr>
          <a:xfrm rot="10800000" flipH="1">
            <a:off x="4356100" y="2355850"/>
            <a:ext cx="406400" cy="2146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 0 L 0.00139 0.33333 " pathEditMode="relative" ptsTypes="AA">
                                      <p:cBhvr>
                                        <p:cTn id="16" dur="1000" fill="hold"/>
                                        <p:tgtEl>
                                          <p:spTgt spid="6"/>
                                        </p:tgtEl>
                                        <p:attrNameLst>
                                          <p:attrName>ppt_x</p:attrName>
                                          <p:attrName>ppt_y</p:attrName>
                                        </p:attrNameLst>
                                      </p:cBhvr>
                                    </p:animMotion>
                                  </p:childTnLst>
                                </p:cTn>
                              </p:par>
                              <p:par>
                                <p:cTn id="17" presetID="0" presetClass="path" presetSubtype="0" accel="50000" decel="50000" fill="hold" grpId="1" nodeType="withEffect">
                                  <p:stCondLst>
                                    <p:cond delay="0"/>
                                  </p:stCondLst>
                                  <p:childTnLst>
                                    <p:animMotion origin="layout" path="M 0 0 L 0.00139 0.33333 " pathEditMode="relative" ptsTypes="AA">
                                      <p:cBhvr>
                                        <p:cTn id="18" dur="1000" fill="hold"/>
                                        <p:tgtEl>
                                          <p:spTgt spid="9"/>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Testing</a:t>
            </a:r>
            <a:endParaRPr lang="en-US" dirty="0"/>
          </a:p>
        </p:txBody>
      </p:sp>
      <p:pic>
        <p:nvPicPr>
          <p:cNvPr id="8" name="Picture 7" descr="setup2.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41925" y="1587855"/>
            <a:ext cx="8716580" cy="3064422"/>
          </a:xfrm>
          <a:prstGeom prst="rect">
            <a:avLst/>
          </a:prstGeom>
        </p:spPr>
      </p:pic>
      <p:pic>
        <p:nvPicPr>
          <p:cNvPr id="9" name="Picture 8" descr="ring-through.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1109884" y="4652277"/>
            <a:ext cx="3073400" cy="2133600"/>
          </a:xfrm>
          <a:prstGeom prst="rect">
            <a:avLst/>
          </a:prstGeom>
        </p:spPr>
      </p:pic>
      <p:pic>
        <p:nvPicPr>
          <p:cNvPr id="10" name="Picture 9" descr="ring-through-zoom.pdf"/>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a:off x="4888086" y="4508500"/>
            <a:ext cx="3086100" cy="2349500"/>
          </a:xfrm>
          <a:prstGeom prst="rect">
            <a:avLst/>
          </a:prstGeom>
        </p:spPr>
      </p:pic>
      <p:pic>
        <p:nvPicPr>
          <p:cNvPr id="11" name="Picture 10" descr="resonance-tempshift.pdf"/>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a:off x="1024394" y="4483409"/>
            <a:ext cx="3123613" cy="2349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ea typeface="ＭＳ Ｐゴシック" charset="-128"/>
                <a:cs typeface="ＭＳ Ｐゴシック" charset="-128"/>
              </a:rPr>
              <a:t>Transmission Spectrum</a:t>
            </a:r>
            <a:br>
              <a:rPr lang="en-US" smtClean="0">
                <a:ea typeface="ＭＳ Ｐゴシック" charset="-128"/>
                <a:cs typeface="ＭＳ Ｐゴシック" charset="-128"/>
              </a:rPr>
            </a:br>
            <a:r>
              <a:rPr lang="en-US" smtClean="0">
                <a:ea typeface="ＭＳ Ｐゴシック" charset="-128"/>
                <a:cs typeface="ＭＳ Ｐゴシック" charset="-128"/>
              </a:rPr>
              <a:t>using tunable laser</a:t>
            </a:r>
          </a:p>
        </p:txBody>
      </p:sp>
      <p:pic>
        <p:nvPicPr>
          <p:cNvPr id="26627" name="Picture 3" descr="plotChannels.pdf"/>
          <p:cNvPicPr>
            <a:picLocks noChangeAspect="1"/>
          </p:cNvPicPr>
          <p:nvPr/>
        </p:nvPicPr>
        <p:blipFill>
          <a:blip r:embed="rId3"/>
          <a:srcRect/>
          <a:stretch>
            <a:fillRect/>
          </a:stretch>
        </p:blipFill>
        <p:spPr bwMode="auto">
          <a:xfrm>
            <a:off x="1600200" y="1905000"/>
            <a:ext cx="5878513" cy="3733800"/>
          </a:xfrm>
          <a:prstGeom prst="rect">
            <a:avLst/>
          </a:prstGeom>
          <a:noFill/>
          <a:ln w="9525">
            <a:noFill/>
            <a:miter lim="800000"/>
            <a:headEnd/>
            <a:tailEnd/>
          </a:ln>
        </p:spPr>
      </p:pic>
      <p:sp>
        <p:nvSpPr>
          <p:cNvPr id="26628" name="Rectangle 4"/>
          <p:cNvSpPr>
            <a:spLocks noChangeArrowheads="1"/>
          </p:cNvSpPr>
          <p:nvPr/>
        </p:nvSpPr>
        <p:spPr bwMode="auto">
          <a:xfrm>
            <a:off x="1295400" y="1905000"/>
            <a:ext cx="533400" cy="457200"/>
          </a:xfrm>
          <a:prstGeom prst="rect">
            <a:avLst/>
          </a:prstGeom>
          <a:solidFill>
            <a:schemeClr val="bg1"/>
          </a:solidFill>
          <a:ln w="9525">
            <a:noFill/>
            <a:round/>
            <a:headEnd/>
            <a:tailEnd/>
          </a:ln>
        </p:spPr>
        <p:txBody>
          <a:bodyPr wrap="none" anchor="ctr">
            <a:prstTxWarp prst="textNoShape">
              <a:avLst/>
            </a:prstTxWarp>
          </a:bodyPr>
          <a:lstStyle/>
          <a:p>
            <a:pPr algn="ctr"/>
            <a:endParaRPr lang="en-US" sz="1800"/>
          </a:p>
        </p:txBody>
      </p:sp>
      <p:cxnSp>
        <p:nvCxnSpPr>
          <p:cNvPr id="26629" name="Straight Arrow Connector 5"/>
          <p:cNvCxnSpPr>
            <a:cxnSpLocks noChangeShapeType="1"/>
          </p:cNvCxnSpPr>
          <p:nvPr/>
        </p:nvCxnSpPr>
        <p:spPr bwMode="auto">
          <a:xfrm flipV="1">
            <a:off x="3702050" y="2736850"/>
            <a:ext cx="336550" cy="6350"/>
          </a:xfrm>
          <a:prstGeom prst="straightConnector1">
            <a:avLst/>
          </a:prstGeom>
          <a:noFill/>
          <a:ln w="9525">
            <a:solidFill>
              <a:schemeClr val="tx1"/>
            </a:solidFill>
            <a:round/>
            <a:headEnd type="arrow" w="med" len="med"/>
            <a:tailEnd type="arrow" w="med" len="med"/>
          </a:ln>
        </p:spPr>
      </p:cxnSp>
      <p:sp>
        <p:nvSpPr>
          <p:cNvPr id="26630" name="TextBox 6"/>
          <p:cNvSpPr txBox="1">
            <a:spLocks noChangeArrowheads="1"/>
          </p:cNvSpPr>
          <p:nvPr/>
        </p:nvSpPr>
        <p:spPr bwMode="auto">
          <a:xfrm>
            <a:off x="3398838" y="2205038"/>
            <a:ext cx="868362" cy="461962"/>
          </a:xfrm>
          <a:prstGeom prst="rect">
            <a:avLst/>
          </a:prstGeom>
          <a:noFill/>
          <a:ln w="9525">
            <a:noFill/>
            <a:miter lim="800000"/>
            <a:headEnd/>
            <a:tailEnd/>
          </a:ln>
        </p:spPr>
        <p:txBody>
          <a:bodyPr wrap="none">
            <a:prstTxWarp prst="textNoShape">
              <a:avLst/>
            </a:prstTxWarp>
            <a:spAutoFit/>
          </a:bodyPr>
          <a:lstStyle/>
          <a:p>
            <a:r>
              <a:rPr lang="en-US"/>
              <a:t>1 nm</a:t>
            </a:r>
          </a:p>
        </p:txBody>
      </p:sp>
      <p:cxnSp>
        <p:nvCxnSpPr>
          <p:cNvPr id="26631" name="Straight Arrow Connector 8"/>
          <p:cNvCxnSpPr>
            <a:cxnSpLocks noChangeShapeType="1"/>
          </p:cNvCxnSpPr>
          <p:nvPr/>
        </p:nvCxnSpPr>
        <p:spPr bwMode="auto">
          <a:xfrm>
            <a:off x="4838700" y="2970213"/>
            <a:ext cx="228600" cy="1587"/>
          </a:xfrm>
          <a:prstGeom prst="straightConnector1">
            <a:avLst/>
          </a:prstGeom>
          <a:noFill/>
          <a:ln w="9525">
            <a:solidFill>
              <a:schemeClr val="tx1"/>
            </a:solidFill>
            <a:round/>
            <a:headEnd/>
            <a:tailEnd type="arrow" w="med" len="med"/>
          </a:ln>
        </p:spPr>
      </p:cxnSp>
      <p:cxnSp>
        <p:nvCxnSpPr>
          <p:cNvPr id="26632" name="Straight Arrow Connector 10"/>
          <p:cNvCxnSpPr>
            <a:cxnSpLocks noChangeShapeType="1"/>
          </p:cNvCxnSpPr>
          <p:nvPr/>
        </p:nvCxnSpPr>
        <p:spPr bwMode="auto">
          <a:xfrm rot="10800000" flipV="1">
            <a:off x="5092700" y="2970213"/>
            <a:ext cx="190500" cy="1587"/>
          </a:xfrm>
          <a:prstGeom prst="straightConnector1">
            <a:avLst/>
          </a:prstGeom>
          <a:noFill/>
          <a:ln w="9525">
            <a:solidFill>
              <a:schemeClr val="tx1"/>
            </a:solidFill>
            <a:round/>
            <a:headEnd/>
            <a:tailEnd type="arrow" w="med" len="med"/>
          </a:ln>
        </p:spPr>
      </p:cxnSp>
      <p:sp>
        <p:nvSpPr>
          <p:cNvPr id="26633" name="TextBox 14"/>
          <p:cNvSpPr txBox="1">
            <a:spLocks noChangeArrowheads="1"/>
          </p:cNvSpPr>
          <p:nvPr/>
        </p:nvSpPr>
        <p:spPr bwMode="auto">
          <a:xfrm>
            <a:off x="4724400" y="2357438"/>
            <a:ext cx="1296988" cy="461962"/>
          </a:xfrm>
          <a:prstGeom prst="rect">
            <a:avLst/>
          </a:prstGeom>
          <a:noFill/>
          <a:ln w="9525">
            <a:noFill/>
            <a:miter lim="800000"/>
            <a:headEnd/>
            <a:tailEnd/>
          </a:ln>
        </p:spPr>
        <p:txBody>
          <a:bodyPr wrap="none">
            <a:prstTxWarp prst="textNoShape">
              <a:avLst/>
            </a:prstTxWarp>
            <a:spAutoFit/>
          </a:bodyPr>
          <a:lstStyle/>
          <a:p>
            <a:r>
              <a:rPr lang="en-US"/>
              <a:t>0.05 nm</a:t>
            </a:r>
          </a:p>
        </p:txBody>
      </p:sp>
      <p:sp>
        <p:nvSpPr>
          <p:cNvPr id="26634" name="TextBox 15"/>
          <p:cNvSpPr txBox="1">
            <a:spLocks noChangeArrowheads="1"/>
          </p:cNvSpPr>
          <p:nvPr/>
        </p:nvSpPr>
        <p:spPr bwMode="auto">
          <a:xfrm>
            <a:off x="8788400" y="0"/>
            <a:ext cx="355600" cy="461963"/>
          </a:xfrm>
          <a:prstGeom prst="rect">
            <a:avLst/>
          </a:prstGeom>
          <a:noFill/>
          <a:ln w="9525">
            <a:noFill/>
            <a:miter lim="800000"/>
            <a:headEnd/>
            <a:tailEnd/>
          </a:ln>
        </p:spPr>
        <p:txBody>
          <a:bodyPr wrap="none">
            <a:prstTxWarp prst="textNoShape">
              <a:avLst/>
            </a:prstTxWarp>
            <a:spAutoFit/>
          </a:bodyPr>
          <a:lstStyle/>
          <a:p>
            <a:r>
              <a:rPr lang="en-US"/>
              <a:t>7</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Title 7"/>
          <p:cNvSpPr>
            <a:spLocks noGrp="1"/>
          </p:cNvSpPr>
          <p:nvPr>
            <p:ph type="ctrTitle"/>
          </p:nvPr>
        </p:nvSpPr>
        <p:spPr/>
        <p:txBody>
          <a:bodyPr/>
          <a:lstStyle/>
          <a:p>
            <a:r>
              <a:rPr lang="en-US" smtClean="0">
                <a:ea typeface="ＭＳ Ｐゴシック" charset="-128"/>
                <a:cs typeface="ＭＳ Ｐゴシック" charset="-128"/>
              </a:rPr>
              <a:t>How to increase the channel density?</a:t>
            </a:r>
          </a:p>
        </p:txBody>
      </p:sp>
      <p:sp>
        <p:nvSpPr>
          <p:cNvPr id="28675" name="TextBox 9"/>
          <p:cNvSpPr txBox="1">
            <a:spLocks noChangeArrowheads="1"/>
          </p:cNvSpPr>
          <p:nvPr/>
        </p:nvSpPr>
        <p:spPr bwMode="auto">
          <a:xfrm>
            <a:off x="8788400" y="-4763"/>
            <a:ext cx="355600" cy="461963"/>
          </a:xfrm>
          <a:prstGeom prst="rect">
            <a:avLst/>
          </a:prstGeom>
          <a:noFill/>
          <a:ln w="9525">
            <a:noFill/>
            <a:miter lim="800000"/>
            <a:headEnd/>
            <a:tailEnd/>
          </a:ln>
        </p:spPr>
        <p:txBody>
          <a:bodyPr wrap="none">
            <a:prstTxWarp prst="textNoShape">
              <a:avLst/>
            </a:prstTxWarp>
            <a:spAutoFit/>
          </a:bodyPr>
          <a:lstStyle/>
          <a:p>
            <a:r>
              <a:rPr lang="en-US"/>
              <a:t>8</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701" name="Title 1"/>
          <p:cNvSpPr>
            <a:spLocks noGrp="1"/>
          </p:cNvSpPr>
          <p:nvPr>
            <p:ph type="title"/>
          </p:nvPr>
        </p:nvSpPr>
        <p:spPr/>
        <p:txBody>
          <a:bodyPr/>
          <a:lstStyle/>
          <a:p>
            <a:r>
              <a:rPr lang="en-US" smtClean="0">
                <a:ea typeface="ＭＳ Ｐゴシック" charset="-128"/>
                <a:cs typeface="ＭＳ Ｐゴシック" charset="-128"/>
              </a:rPr>
              <a:t>Increasing channel density</a:t>
            </a:r>
          </a:p>
        </p:txBody>
      </p:sp>
      <p:sp>
        <p:nvSpPr>
          <p:cNvPr id="29705" name="TextBox 13"/>
          <p:cNvSpPr txBox="1">
            <a:spLocks noChangeArrowheads="1"/>
          </p:cNvSpPr>
          <p:nvPr/>
        </p:nvSpPr>
        <p:spPr bwMode="auto">
          <a:xfrm>
            <a:off x="995268" y="6029891"/>
            <a:ext cx="696913" cy="369888"/>
          </a:xfrm>
          <a:prstGeom prst="rect">
            <a:avLst/>
          </a:prstGeom>
          <a:noFill/>
          <a:ln w="9525">
            <a:noFill/>
            <a:miter lim="800000"/>
            <a:headEnd/>
            <a:tailEnd/>
          </a:ln>
        </p:spPr>
        <p:txBody>
          <a:bodyPr wrap="none">
            <a:prstTxWarp prst="textNoShape">
              <a:avLst/>
            </a:prstTxWarp>
            <a:spAutoFit/>
          </a:bodyPr>
          <a:lstStyle/>
          <a:p>
            <a:pPr algn="ctr"/>
            <a:r>
              <a:rPr lang="en-US" sz="1800" dirty="0"/>
              <a:t>Input</a:t>
            </a:r>
          </a:p>
        </p:txBody>
      </p:sp>
      <p:sp>
        <p:nvSpPr>
          <p:cNvPr id="29706" name="TextBox 14"/>
          <p:cNvSpPr txBox="1">
            <a:spLocks noChangeArrowheads="1"/>
          </p:cNvSpPr>
          <p:nvPr/>
        </p:nvSpPr>
        <p:spPr bwMode="auto">
          <a:xfrm>
            <a:off x="1431925" y="1982788"/>
            <a:ext cx="1082675" cy="369887"/>
          </a:xfrm>
          <a:prstGeom prst="rect">
            <a:avLst/>
          </a:prstGeom>
          <a:noFill/>
          <a:ln w="9525">
            <a:noFill/>
            <a:miter lim="800000"/>
            <a:headEnd/>
            <a:tailEnd/>
          </a:ln>
        </p:spPr>
        <p:txBody>
          <a:bodyPr wrap="none">
            <a:prstTxWarp prst="textNoShape">
              <a:avLst/>
            </a:prstTxWarp>
            <a:spAutoFit/>
          </a:bodyPr>
          <a:lstStyle/>
          <a:p>
            <a:pPr algn="ctr"/>
            <a:r>
              <a:rPr lang="en-US" sz="1800"/>
              <a:t>Device 1</a:t>
            </a:r>
          </a:p>
        </p:txBody>
      </p:sp>
      <p:sp>
        <p:nvSpPr>
          <p:cNvPr id="29707" name="TextBox 15"/>
          <p:cNvSpPr txBox="1">
            <a:spLocks noChangeArrowheads="1"/>
          </p:cNvSpPr>
          <p:nvPr/>
        </p:nvSpPr>
        <p:spPr bwMode="auto">
          <a:xfrm>
            <a:off x="3489325" y="1982788"/>
            <a:ext cx="1082675" cy="369887"/>
          </a:xfrm>
          <a:prstGeom prst="rect">
            <a:avLst/>
          </a:prstGeom>
          <a:noFill/>
          <a:ln w="9525">
            <a:noFill/>
            <a:miter lim="800000"/>
            <a:headEnd/>
            <a:tailEnd/>
          </a:ln>
        </p:spPr>
        <p:txBody>
          <a:bodyPr wrap="none">
            <a:prstTxWarp prst="textNoShape">
              <a:avLst/>
            </a:prstTxWarp>
            <a:spAutoFit/>
          </a:bodyPr>
          <a:lstStyle/>
          <a:p>
            <a:pPr algn="ctr"/>
            <a:r>
              <a:rPr lang="en-US" sz="1800"/>
              <a:t>Device 2</a:t>
            </a:r>
          </a:p>
        </p:txBody>
      </p:sp>
      <p:sp>
        <p:nvSpPr>
          <p:cNvPr id="29708" name="TextBox 16"/>
          <p:cNvSpPr txBox="1">
            <a:spLocks noChangeArrowheads="1"/>
          </p:cNvSpPr>
          <p:nvPr/>
        </p:nvSpPr>
        <p:spPr bwMode="auto">
          <a:xfrm>
            <a:off x="6232525" y="1943100"/>
            <a:ext cx="1082675" cy="369888"/>
          </a:xfrm>
          <a:prstGeom prst="rect">
            <a:avLst/>
          </a:prstGeom>
          <a:noFill/>
          <a:ln w="9525">
            <a:noFill/>
            <a:miter lim="800000"/>
            <a:headEnd/>
            <a:tailEnd/>
          </a:ln>
        </p:spPr>
        <p:txBody>
          <a:bodyPr wrap="none">
            <a:prstTxWarp prst="textNoShape">
              <a:avLst/>
            </a:prstTxWarp>
            <a:spAutoFit/>
          </a:bodyPr>
          <a:lstStyle/>
          <a:p>
            <a:pPr algn="ctr"/>
            <a:r>
              <a:rPr lang="en-US" sz="1800" dirty="0"/>
              <a:t>Device </a:t>
            </a:r>
            <a:r>
              <a:rPr lang="en-US" sz="1800" dirty="0" err="1"/>
              <a:t>n</a:t>
            </a:r>
            <a:endParaRPr lang="en-US" sz="1800" dirty="0"/>
          </a:p>
        </p:txBody>
      </p:sp>
      <p:sp>
        <p:nvSpPr>
          <p:cNvPr id="29709" name="TextBox 23"/>
          <p:cNvSpPr txBox="1">
            <a:spLocks noChangeArrowheads="1"/>
          </p:cNvSpPr>
          <p:nvPr/>
        </p:nvSpPr>
        <p:spPr bwMode="auto">
          <a:xfrm>
            <a:off x="3540125" y="1612900"/>
            <a:ext cx="2120900" cy="369888"/>
          </a:xfrm>
          <a:prstGeom prst="rect">
            <a:avLst/>
          </a:prstGeom>
          <a:noFill/>
          <a:ln w="9525">
            <a:noFill/>
            <a:miter lim="800000"/>
            <a:headEnd/>
            <a:tailEnd/>
          </a:ln>
        </p:spPr>
        <p:txBody>
          <a:bodyPr wrap="none">
            <a:prstTxWarp prst="textNoShape">
              <a:avLst/>
            </a:prstTxWarp>
            <a:spAutoFit/>
          </a:bodyPr>
          <a:lstStyle/>
          <a:p>
            <a:pPr algn="ctr"/>
            <a:r>
              <a:rPr lang="en-US" sz="1800"/>
              <a:t>Cascading devices</a:t>
            </a:r>
          </a:p>
        </p:txBody>
      </p:sp>
      <p:sp>
        <p:nvSpPr>
          <p:cNvPr id="29710" name="TextBox 13"/>
          <p:cNvSpPr txBox="1">
            <a:spLocks noChangeArrowheads="1"/>
          </p:cNvSpPr>
          <p:nvPr/>
        </p:nvSpPr>
        <p:spPr bwMode="auto">
          <a:xfrm>
            <a:off x="8788400" y="0"/>
            <a:ext cx="355600" cy="461963"/>
          </a:xfrm>
          <a:prstGeom prst="rect">
            <a:avLst/>
          </a:prstGeom>
          <a:noFill/>
          <a:ln w="9525">
            <a:noFill/>
            <a:miter lim="800000"/>
            <a:headEnd/>
            <a:tailEnd/>
          </a:ln>
        </p:spPr>
        <p:txBody>
          <a:bodyPr wrap="none">
            <a:prstTxWarp prst="textNoShape">
              <a:avLst/>
            </a:prstTxWarp>
            <a:spAutoFit/>
          </a:bodyPr>
          <a:lstStyle/>
          <a:p>
            <a:r>
              <a:rPr lang="en-US"/>
              <a:t>9</a:t>
            </a:r>
          </a:p>
        </p:txBody>
      </p:sp>
      <p:pic>
        <p:nvPicPr>
          <p:cNvPr id="15" name="Picture 14" descr="tandem.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343725" y="1759534"/>
            <a:ext cx="6456550" cy="4835302"/>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ea typeface="ＭＳ Ｐゴシック" charset="-128"/>
                <a:cs typeface="ＭＳ Ｐゴシック" charset="-128"/>
              </a:rPr>
              <a:t>Increasing channel density</a:t>
            </a:r>
          </a:p>
        </p:txBody>
      </p:sp>
      <p:sp>
        <p:nvSpPr>
          <p:cNvPr id="31747" name="TextBox 4"/>
          <p:cNvSpPr txBox="1">
            <a:spLocks noChangeArrowheads="1"/>
          </p:cNvSpPr>
          <p:nvPr/>
        </p:nvSpPr>
        <p:spPr bwMode="auto">
          <a:xfrm>
            <a:off x="3585368" y="1627068"/>
            <a:ext cx="2481263" cy="369888"/>
          </a:xfrm>
          <a:prstGeom prst="rect">
            <a:avLst/>
          </a:prstGeom>
          <a:noFill/>
          <a:ln w="9525">
            <a:noFill/>
            <a:miter lim="800000"/>
            <a:headEnd/>
            <a:tailEnd/>
          </a:ln>
        </p:spPr>
        <p:txBody>
          <a:bodyPr wrap="none">
            <a:prstTxWarp prst="textNoShape">
              <a:avLst/>
            </a:prstTxWarp>
            <a:spAutoFit/>
          </a:bodyPr>
          <a:lstStyle/>
          <a:p>
            <a:pPr algn="ctr"/>
            <a:r>
              <a:rPr lang="en-US" sz="1800" dirty="0"/>
              <a:t>Changing temperature</a:t>
            </a:r>
          </a:p>
        </p:txBody>
      </p:sp>
      <p:sp>
        <p:nvSpPr>
          <p:cNvPr id="31750" name="TextBox 43"/>
          <p:cNvSpPr txBox="1">
            <a:spLocks noChangeArrowheads="1"/>
          </p:cNvSpPr>
          <p:nvPr/>
        </p:nvSpPr>
        <p:spPr bwMode="auto">
          <a:xfrm>
            <a:off x="3657600" y="3897312"/>
            <a:ext cx="1168400" cy="369888"/>
          </a:xfrm>
          <a:prstGeom prst="rect">
            <a:avLst/>
          </a:prstGeom>
          <a:noFill/>
          <a:ln w="9525">
            <a:noFill/>
            <a:miter lim="800000"/>
            <a:headEnd/>
            <a:tailEnd/>
          </a:ln>
        </p:spPr>
        <p:txBody>
          <a:bodyPr wrap="none">
            <a:prstTxWarp prst="textNoShape">
              <a:avLst/>
            </a:prstTxWarp>
            <a:spAutoFit/>
          </a:bodyPr>
          <a:lstStyle/>
          <a:p>
            <a:pPr algn="ctr"/>
            <a:r>
              <a:rPr lang="en-US" sz="1800" dirty="0"/>
              <a:t>T=30.0°C</a:t>
            </a:r>
          </a:p>
        </p:txBody>
      </p:sp>
      <p:sp>
        <p:nvSpPr>
          <p:cNvPr id="31751" name="TextBox 44"/>
          <p:cNvSpPr txBox="1">
            <a:spLocks noChangeArrowheads="1"/>
          </p:cNvSpPr>
          <p:nvPr/>
        </p:nvSpPr>
        <p:spPr bwMode="auto">
          <a:xfrm>
            <a:off x="6738925" y="4267199"/>
            <a:ext cx="1416071" cy="381000"/>
          </a:xfrm>
          <a:prstGeom prst="rect">
            <a:avLst/>
          </a:prstGeom>
          <a:noFill/>
          <a:ln w="9525">
            <a:noFill/>
            <a:miter lim="800000"/>
            <a:headEnd/>
            <a:tailEnd/>
          </a:ln>
        </p:spPr>
        <p:txBody>
          <a:bodyPr wrap="square">
            <a:prstTxWarp prst="textNoShape">
              <a:avLst/>
            </a:prstTxWarp>
            <a:spAutoFit/>
          </a:bodyPr>
          <a:lstStyle/>
          <a:p>
            <a:pPr algn="ctr"/>
            <a:r>
              <a:rPr lang="en-US" sz="1800" dirty="0"/>
              <a:t>T=31.2°C</a:t>
            </a:r>
          </a:p>
        </p:txBody>
      </p:sp>
      <p:cxnSp>
        <p:nvCxnSpPr>
          <p:cNvPr id="31752" name="Straight Arrow Connector 46"/>
          <p:cNvCxnSpPr>
            <a:cxnSpLocks noChangeShapeType="1"/>
          </p:cNvCxnSpPr>
          <p:nvPr/>
        </p:nvCxnSpPr>
        <p:spPr bwMode="auto">
          <a:xfrm rot="5400000">
            <a:off x="3674958" y="4530352"/>
            <a:ext cx="702995" cy="176690"/>
          </a:xfrm>
          <a:prstGeom prst="straightConnector1">
            <a:avLst/>
          </a:prstGeom>
          <a:noFill/>
          <a:ln w="9525">
            <a:solidFill>
              <a:schemeClr val="tx1"/>
            </a:solidFill>
            <a:round/>
            <a:headEnd/>
            <a:tailEnd type="arrow" w="med" len="med"/>
          </a:ln>
        </p:spPr>
      </p:cxnSp>
      <p:cxnSp>
        <p:nvCxnSpPr>
          <p:cNvPr id="31753" name="Straight Arrow Connector 47"/>
          <p:cNvCxnSpPr>
            <a:cxnSpLocks noChangeShapeType="1"/>
          </p:cNvCxnSpPr>
          <p:nvPr/>
        </p:nvCxnSpPr>
        <p:spPr bwMode="auto">
          <a:xfrm rot="10800000" flipV="1">
            <a:off x="6953372" y="4648200"/>
            <a:ext cx="520815" cy="321994"/>
          </a:xfrm>
          <a:prstGeom prst="straightConnector1">
            <a:avLst/>
          </a:prstGeom>
          <a:noFill/>
          <a:ln w="9525">
            <a:solidFill>
              <a:schemeClr val="tx1"/>
            </a:solidFill>
            <a:round/>
            <a:headEnd/>
            <a:tailEnd type="arrow" w="med" len="med"/>
          </a:ln>
        </p:spPr>
      </p:cxnSp>
      <p:cxnSp>
        <p:nvCxnSpPr>
          <p:cNvPr id="31754" name="Straight Arrow Connector 48"/>
          <p:cNvCxnSpPr>
            <a:cxnSpLocks noChangeShapeType="1"/>
          </p:cNvCxnSpPr>
          <p:nvPr/>
        </p:nvCxnSpPr>
        <p:spPr bwMode="auto">
          <a:xfrm>
            <a:off x="4114800" y="2122987"/>
            <a:ext cx="1371600" cy="1588"/>
          </a:xfrm>
          <a:prstGeom prst="straightConnector1">
            <a:avLst/>
          </a:prstGeom>
          <a:noFill/>
          <a:ln w="9525">
            <a:solidFill>
              <a:schemeClr val="tx1"/>
            </a:solidFill>
            <a:round/>
            <a:headEnd/>
            <a:tailEnd type="arrow" w="med" len="med"/>
          </a:ln>
        </p:spPr>
      </p:cxnSp>
      <p:sp>
        <p:nvSpPr>
          <p:cNvPr id="31755" name="TextBox 37"/>
          <p:cNvSpPr txBox="1">
            <a:spLocks noChangeArrowheads="1"/>
          </p:cNvSpPr>
          <p:nvPr/>
        </p:nvSpPr>
        <p:spPr bwMode="auto">
          <a:xfrm>
            <a:off x="8610600" y="0"/>
            <a:ext cx="527050" cy="461963"/>
          </a:xfrm>
          <a:prstGeom prst="rect">
            <a:avLst/>
          </a:prstGeom>
          <a:noFill/>
          <a:ln w="9525">
            <a:noFill/>
            <a:miter lim="800000"/>
            <a:headEnd/>
            <a:tailEnd/>
          </a:ln>
        </p:spPr>
        <p:txBody>
          <a:bodyPr wrap="none">
            <a:prstTxWarp prst="textNoShape">
              <a:avLst/>
            </a:prstTxWarp>
            <a:spAutoFit/>
          </a:bodyPr>
          <a:lstStyle/>
          <a:p>
            <a:r>
              <a:rPr lang="en-US"/>
              <a:t>10</a:t>
            </a:r>
          </a:p>
        </p:txBody>
      </p:sp>
      <p:pic>
        <p:nvPicPr>
          <p:cNvPr id="39" name="Picture 38" descr="serial-time.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2082800" y="2122987"/>
            <a:ext cx="5391386" cy="4037601"/>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ea typeface="ＭＳ Ｐゴシック" charset="-128"/>
                <a:cs typeface="ＭＳ Ｐゴシック" charset="-128"/>
              </a:rPr>
              <a:t>Transmission Spectrum</a:t>
            </a:r>
            <a:br>
              <a:rPr lang="en-US" dirty="0" smtClean="0">
                <a:ea typeface="ＭＳ Ｐゴシック" charset="-128"/>
                <a:cs typeface="ＭＳ Ｐゴシック" charset="-128"/>
              </a:rPr>
            </a:br>
            <a:r>
              <a:rPr lang="en-US" dirty="0" smtClean="0">
                <a:ea typeface="ＭＳ Ｐゴシック" charset="-128"/>
                <a:cs typeface="ＭＳ Ｐゴシック" charset="-128"/>
              </a:rPr>
              <a:t>using tunable laser</a:t>
            </a:r>
          </a:p>
        </p:txBody>
      </p:sp>
      <p:pic>
        <p:nvPicPr>
          <p:cNvPr id="33795" name="Picture 3" descr="plotChannels.pdf"/>
          <p:cNvPicPr>
            <a:picLocks noChangeAspect="1"/>
          </p:cNvPicPr>
          <p:nvPr/>
        </p:nvPicPr>
        <p:blipFill>
          <a:blip r:embed="rId3"/>
          <a:srcRect/>
          <a:stretch>
            <a:fillRect/>
          </a:stretch>
        </p:blipFill>
        <p:spPr bwMode="auto">
          <a:xfrm>
            <a:off x="1600200" y="1981200"/>
            <a:ext cx="5878513" cy="3733800"/>
          </a:xfrm>
          <a:prstGeom prst="rect">
            <a:avLst/>
          </a:prstGeom>
          <a:noFill/>
          <a:ln w="9525">
            <a:noFill/>
            <a:miter lim="800000"/>
            <a:headEnd/>
            <a:tailEnd/>
          </a:ln>
        </p:spPr>
      </p:pic>
      <p:sp>
        <p:nvSpPr>
          <p:cNvPr id="33796" name="Rectangle 4"/>
          <p:cNvSpPr>
            <a:spLocks noChangeArrowheads="1"/>
          </p:cNvSpPr>
          <p:nvPr/>
        </p:nvSpPr>
        <p:spPr bwMode="auto">
          <a:xfrm>
            <a:off x="1295400" y="1905000"/>
            <a:ext cx="533400" cy="457200"/>
          </a:xfrm>
          <a:prstGeom prst="rect">
            <a:avLst/>
          </a:prstGeom>
          <a:solidFill>
            <a:schemeClr val="bg1"/>
          </a:solidFill>
          <a:ln w="9525">
            <a:noFill/>
            <a:round/>
            <a:headEnd/>
            <a:tailEnd/>
          </a:ln>
        </p:spPr>
        <p:txBody>
          <a:bodyPr wrap="none" anchor="ctr">
            <a:prstTxWarp prst="textNoShape">
              <a:avLst/>
            </a:prstTxWarp>
          </a:bodyPr>
          <a:lstStyle/>
          <a:p>
            <a:pPr algn="ctr"/>
            <a:endParaRPr lang="en-US" sz="1800"/>
          </a:p>
        </p:txBody>
      </p:sp>
      <p:cxnSp>
        <p:nvCxnSpPr>
          <p:cNvPr id="33797" name="Straight Arrow Connector 5"/>
          <p:cNvCxnSpPr>
            <a:cxnSpLocks noChangeShapeType="1"/>
          </p:cNvCxnSpPr>
          <p:nvPr/>
        </p:nvCxnSpPr>
        <p:spPr bwMode="auto">
          <a:xfrm flipV="1">
            <a:off x="3702050" y="2736850"/>
            <a:ext cx="336550" cy="6350"/>
          </a:xfrm>
          <a:prstGeom prst="straightConnector1">
            <a:avLst/>
          </a:prstGeom>
          <a:noFill/>
          <a:ln w="9525">
            <a:solidFill>
              <a:schemeClr val="tx1"/>
            </a:solidFill>
            <a:round/>
            <a:headEnd type="arrow" w="med" len="med"/>
            <a:tailEnd type="arrow" w="med" len="med"/>
          </a:ln>
        </p:spPr>
      </p:cxnSp>
      <p:sp>
        <p:nvSpPr>
          <p:cNvPr id="33798" name="TextBox 6"/>
          <p:cNvSpPr txBox="1">
            <a:spLocks noChangeArrowheads="1"/>
          </p:cNvSpPr>
          <p:nvPr/>
        </p:nvSpPr>
        <p:spPr bwMode="auto">
          <a:xfrm>
            <a:off x="3398838" y="2205038"/>
            <a:ext cx="868362" cy="461962"/>
          </a:xfrm>
          <a:prstGeom prst="rect">
            <a:avLst/>
          </a:prstGeom>
          <a:noFill/>
          <a:ln w="9525">
            <a:noFill/>
            <a:miter lim="800000"/>
            <a:headEnd/>
            <a:tailEnd/>
          </a:ln>
        </p:spPr>
        <p:txBody>
          <a:bodyPr wrap="none">
            <a:prstTxWarp prst="textNoShape">
              <a:avLst/>
            </a:prstTxWarp>
            <a:spAutoFit/>
          </a:bodyPr>
          <a:lstStyle/>
          <a:p>
            <a:r>
              <a:rPr lang="en-US"/>
              <a:t>1 nm</a:t>
            </a:r>
          </a:p>
        </p:txBody>
      </p:sp>
      <p:cxnSp>
        <p:nvCxnSpPr>
          <p:cNvPr id="33799" name="Straight Arrow Connector 8"/>
          <p:cNvCxnSpPr>
            <a:cxnSpLocks noChangeShapeType="1"/>
          </p:cNvCxnSpPr>
          <p:nvPr/>
        </p:nvCxnSpPr>
        <p:spPr bwMode="auto">
          <a:xfrm>
            <a:off x="4838700" y="2970213"/>
            <a:ext cx="228600" cy="1587"/>
          </a:xfrm>
          <a:prstGeom prst="straightConnector1">
            <a:avLst/>
          </a:prstGeom>
          <a:noFill/>
          <a:ln w="9525">
            <a:solidFill>
              <a:schemeClr val="tx1"/>
            </a:solidFill>
            <a:round/>
            <a:headEnd/>
            <a:tailEnd type="arrow" w="med" len="med"/>
          </a:ln>
        </p:spPr>
      </p:cxnSp>
      <p:cxnSp>
        <p:nvCxnSpPr>
          <p:cNvPr id="33800" name="Straight Arrow Connector 10"/>
          <p:cNvCxnSpPr>
            <a:cxnSpLocks noChangeShapeType="1"/>
          </p:cNvCxnSpPr>
          <p:nvPr/>
        </p:nvCxnSpPr>
        <p:spPr bwMode="auto">
          <a:xfrm rot="10800000" flipV="1">
            <a:off x="5092700" y="2970213"/>
            <a:ext cx="190500" cy="1587"/>
          </a:xfrm>
          <a:prstGeom prst="straightConnector1">
            <a:avLst/>
          </a:prstGeom>
          <a:noFill/>
          <a:ln w="9525">
            <a:solidFill>
              <a:schemeClr val="tx1"/>
            </a:solidFill>
            <a:round/>
            <a:headEnd/>
            <a:tailEnd type="arrow" w="med" len="med"/>
          </a:ln>
        </p:spPr>
      </p:cxnSp>
      <p:sp>
        <p:nvSpPr>
          <p:cNvPr id="33801" name="TextBox 14"/>
          <p:cNvSpPr txBox="1">
            <a:spLocks noChangeArrowheads="1"/>
          </p:cNvSpPr>
          <p:nvPr/>
        </p:nvSpPr>
        <p:spPr bwMode="auto">
          <a:xfrm>
            <a:off x="4724400" y="2357438"/>
            <a:ext cx="1296988" cy="461962"/>
          </a:xfrm>
          <a:prstGeom prst="rect">
            <a:avLst/>
          </a:prstGeom>
          <a:noFill/>
          <a:ln w="9525">
            <a:noFill/>
            <a:miter lim="800000"/>
            <a:headEnd/>
            <a:tailEnd/>
          </a:ln>
        </p:spPr>
        <p:txBody>
          <a:bodyPr wrap="none">
            <a:prstTxWarp prst="textNoShape">
              <a:avLst/>
            </a:prstTxWarp>
            <a:spAutoFit/>
          </a:bodyPr>
          <a:lstStyle/>
          <a:p>
            <a:r>
              <a:rPr lang="en-US"/>
              <a:t>0.05 nm</a:t>
            </a:r>
          </a:p>
        </p:txBody>
      </p:sp>
      <p:sp>
        <p:nvSpPr>
          <p:cNvPr id="33802" name="TextBox 9"/>
          <p:cNvSpPr txBox="1">
            <a:spLocks noChangeArrowheads="1"/>
          </p:cNvSpPr>
          <p:nvPr/>
        </p:nvSpPr>
        <p:spPr bwMode="auto">
          <a:xfrm>
            <a:off x="8639175" y="0"/>
            <a:ext cx="504825" cy="461963"/>
          </a:xfrm>
          <a:prstGeom prst="rect">
            <a:avLst/>
          </a:prstGeom>
          <a:noFill/>
          <a:ln w="9525">
            <a:noFill/>
            <a:miter lim="800000"/>
            <a:headEnd/>
            <a:tailEnd/>
          </a:ln>
        </p:spPr>
        <p:txBody>
          <a:bodyPr wrap="none">
            <a:prstTxWarp prst="textNoShape">
              <a:avLst/>
            </a:prstTxWarp>
            <a:spAutoFit/>
          </a:bodyPr>
          <a:lstStyle/>
          <a:p>
            <a:r>
              <a:rPr lang="en-US"/>
              <a:t>11</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latex-image-1.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060450" y="2889250"/>
            <a:ext cx="6591300" cy="11049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3" name="Title 1"/>
          <p:cNvSpPr>
            <a:spLocks noGrp="1"/>
          </p:cNvSpPr>
          <p:nvPr>
            <p:ph type="title"/>
          </p:nvPr>
        </p:nvSpPr>
        <p:spPr>
          <a:xfrm>
            <a:off x="457200" y="0"/>
            <a:ext cx="8229600" cy="1143000"/>
          </a:xfrm>
        </p:spPr>
        <p:txBody>
          <a:bodyPr/>
          <a:lstStyle/>
          <a:p>
            <a:pPr eaLnBrk="1" hangingPunct="1"/>
            <a:r>
              <a:rPr lang="en-US" dirty="0" smtClean="0">
                <a:ea typeface="ＭＳ Ｐゴシック" charset="-128"/>
                <a:cs typeface="ＭＳ Ｐゴシック" charset="-128"/>
              </a:rPr>
              <a:t>High Density Measurements</a:t>
            </a:r>
          </a:p>
        </p:txBody>
      </p:sp>
      <p:sp>
        <p:nvSpPr>
          <p:cNvPr id="35882" name="TextBox 4"/>
          <p:cNvSpPr txBox="1">
            <a:spLocks noChangeArrowheads="1"/>
          </p:cNvSpPr>
          <p:nvPr/>
        </p:nvSpPr>
        <p:spPr bwMode="auto">
          <a:xfrm>
            <a:off x="8610600" y="0"/>
            <a:ext cx="527050" cy="461963"/>
          </a:xfrm>
          <a:prstGeom prst="rect">
            <a:avLst/>
          </a:prstGeom>
          <a:noFill/>
          <a:ln w="9525">
            <a:noFill/>
            <a:miter lim="800000"/>
            <a:headEnd/>
            <a:tailEnd/>
          </a:ln>
        </p:spPr>
        <p:txBody>
          <a:bodyPr wrap="none">
            <a:prstTxWarp prst="textNoShape">
              <a:avLst/>
            </a:prstTxWarp>
            <a:spAutoFit/>
          </a:bodyPr>
          <a:lstStyle/>
          <a:p>
            <a:r>
              <a:rPr lang="en-US"/>
              <a:t>12</a:t>
            </a:r>
          </a:p>
        </p:txBody>
      </p:sp>
      <p:pic>
        <p:nvPicPr>
          <p:cNvPr id="8" name="Picture 7" descr="hundred.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525846" y="1532087"/>
            <a:ext cx="7861301" cy="2743200"/>
          </a:xfrm>
          <a:prstGeom prst="rect">
            <a:avLst/>
          </a:prstGeom>
        </p:spPr>
      </p:pic>
      <p:graphicFrame>
        <p:nvGraphicFramePr>
          <p:cNvPr id="10" name="Table 9"/>
          <p:cNvGraphicFramePr>
            <a:graphicFrameLocks noGrp="1"/>
          </p:cNvGraphicFramePr>
          <p:nvPr/>
        </p:nvGraphicFramePr>
        <p:xfrm>
          <a:off x="838200" y="4435475"/>
          <a:ext cx="7696199" cy="1737359"/>
        </p:xfrm>
        <a:graphic>
          <a:graphicData uri="http://schemas.openxmlformats.org/drawingml/2006/table">
            <a:tbl>
              <a:tblPr firstRow="1" bandRow="1">
                <a:tableStyleId>{5940675A-B579-460E-94D1-54222C63F5DA}</a:tableStyleId>
              </a:tblPr>
              <a:tblGrid>
                <a:gridCol w="1428161"/>
                <a:gridCol w="1512045"/>
                <a:gridCol w="1185592"/>
                <a:gridCol w="866763"/>
                <a:gridCol w="1351819"/>
                <a:gridCol w="1351819"/>
              </a:tblGrid>
              <a:tr h="457200">
                <a:tc>
                  <a:txBody>
                    <a:bodyPr/>
                    <a:lstStyle/>
                    <a:p>
                      <a:pPr algn="ctr"/>
                      <a:r>
                        <a:rPr lang="en-US" sz="1400" b="1" dirty="0" smtClean="0"/>
                        <a:t>Reference</a:t>
                      </a:r>
                      <a:endParaRPr lang="en-US" sz="1400" b="1" dirty="0"/>
                    </a:p>
                  </a:txBody>
                  <a:tcPr anchor="ctr"/>
                </a:tc>
                <a:tc>
                  <a:txBody>
                    <a:bodyPr/>
                    <a:lstStyle/>
                    <a:p>
                      <a:pPr algn="ctr"/>
                      <a:r>
                        <a:rPr lang="en-US" sz="1400" b="1" dirty="0" smtClean="0"/>
                        <a:t>Diagonal</a:t>
                      </a:r>
                    </a:p>
                    <a:p>
                      <a:pPr algn="ctr"/>
                      <a:r>
                        <a:rPr lang="en-US" sz="1400" b="1" dirty="0" smtClean="0"/>
                        <a:t>(mm)</a:t>
                      </a:r>
                      <a:endParaRPr lang="en-US" sz="1400" b="1" dirty="0"/>
                    </a:p>
                  </a:txBody>
                  <a:tcPr anchor="ctr"/>
                </a:tc>
                <a:tc>
                  <a:txBody>
                    <a:bodyPr/>
                    <a:lstStyle/>
                    <a:p>
                      <a:pPr algn="ctr"/>
                      <a:r>
                        <a:rPr lang="en-US" sz="1400" b="1" dirty="0" smtClean="0"/>
                        <a:t>Resolution</a:t>
                      </a:r>
                    </a:p>
                    <a:p>
                      <a:pPr algn="ctr"/>
                      <a:r>
                        <a:rPr lang="en-US" sz="1400" b="1" dirty="0" smtClean="0"/>
                        <a:t>(nm)</a:t>
                      </a:r>
                      <a:endParaRPr lang="en-US" sz="1400" b="1" dirty="0"/>
                    </a:p>
                  </a:txBody>
                  <a:tcPr anchor="ctr"/>
                </a:tc>
                <a:tc>
                  <a:txBody>
                    <a:bodyPr/>
                    <a:lstStyle/>
                    <a:p>
                      <a:pPr algn="ctr"/>
                      <a:r>
                        <a:rPr lang="en-US" sz="1400" b="1" dirty="0" smtClean="0"/>
                        <a:t>FSR</a:t>
                      </a:r>
                    </a:p>
                    <a:p>
                      <a:pPr algn="ctr"/>
                      <a:r>
                        <a:rPr lang="en-US" sz="1400" b="1" dirty="0" smtClean="0"/>
                        <a:t>(nm)</a:t>
                      </a:r>
                      <a:endParaRPr lang="en-US" sz="1400" b="1" dirty="0"/>
                    </a:p>
                  </a:txBody>
                  <a:tcPr anchor="ctr"/>
                </a:tc>
                <a:tc>
                  <a:txBody>
                    <a:bodyPr/>
                    <a:lstStyle/>
                    <a:p>
                      <a:pPr algn="ctr"/>
                      <a:r>
                        <a:rPr lang="en-US" sz="1400" b="1" dirty="0" smtClean="0"/>
                        <a:t>Crosstalk</a:t>
                      </a:r>
                    </a:p>
                    <a:p>
                      <a:pPr algn="ctr"/>
                      <a:r>
                        <a:rPr lang="en-US" sz="1400" b="1" dirty="0" smtClean="0"/>
                        <a:t>(dB)</a:t>
                      </a:r>
                      <a:endParaRPr lang="en-US" sz="14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Diagonal</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X Resolution</a:t>
                      </a:r>
                      <a:endParaRPr lang="en-US" sz="1400" b="1" baseline="30000" dirty="0" smtClean="0"/>
                    </a:p>
                  </a:txBody>
                  <a:tcPr anchor="ctr"/>
                </a:tc>
              </a:tr>
              <a:tr h="269081">
                <a:tc>
                  <a:txBody>
                    <a:bodyPr/>
                    <a:lstStyle/>
                    <a:p>
                      <a:r>
                        <a:rPr lang="en-US" sz="1400" dirty="0" err="1" smtClean="0"/>
                        <a:t>Brouckaert</a:t>
                      </a:r>
                      <a:endParaRPr lang="en-US" sz="1400" dirty="0"/>
                    </a:p>
                  </a:txBody>
                  <a:tcPr/>
                </a:tc>
                <a:tc>
                  <a:txBody>
                    <a:bodyPr/>
                    <a:lstStyle/>
                    <a:p>
                      <a:pPr algn="ctr"/>
                      <a:r>
                        <a:rPr lang="en-US" sz="1400" dirty="0" smtClean="0"/>
                        <a:t>0.3</a:t>
                      </a:r>
                      <a:endParaRPr lang="en-US" sz="1400" dirty="0"/>
                    </a:p>
                  </a:txBody>
                  <a:tcPr/>
                </a:tc>
                <a:tc>
                  <a:txBody>
                    <a:bodyPr/>
                    <a:lstStyle/>
                    <a:p>
                      <a:pPr algn="ctr"/>
                      <a:r>
                        <a:rPr lang="en-US" sz="1400" dirty="0" smtClean="0"/>
                        <a:t>20</a:t>
                      </a:r>
                      <a:endParaRPr lang="en-US" sz="1400" dirty="0"/>
                    </a:p>
                  </a:txBody>
                  <a:tcPr/>
                </a:tc>
                <a:tc>
                  <a:txBody>
                    <a:bodyPr/>
                    <a:lstStyle/>
                    <a:p>
                      <a:pPr algn="ctr"/>
                      <a:r>
                        <a:rPr lang="en-US" sz="1400" dirty="0" smtClean="0"/>
                        <a:t>150</a:t>
                      </a:r>
                      <a:endParaRPr lang="en-US" sz="1400" dirty="0"/>
                    </a:p>
                  </a:txBody>
                  <a:tcPr/>
                </a:tc>
                <a:tc>
                  <a:txBody>
                    <a:bodyPr/>
                    <a:lstStyle/>
                    <a:p>
                      <a:pPr algn="ctr"/>
                      <a:r>
                        <a:rPr lang="en-US" sz="1400" dirty="0" smtClean="0"/>
                        <a:t>-30</a:t>
                      </a:r>
                      <a:endParaRPr lang="en-US" sz="1400" dirty="0"/>
                    </a:p>
                  </a:txBody>
                  <a:tcPr/>
                </a:tc>
                <a:tc>
                  <a:txBody>
                    <a:bodyPr/>
                    <a:lstStyle/>
                    <a:p>
                      <a:pPr algn="ctr"/>
                      <a:r>
                        <a:rPr lang="en-US" sz="1400" dirty="0" smtClean="0"/>
                        <a:t>6</a:t>
                      </a:r>
                      <a:endParaRPr lang="en-US" sz="1400" dirty="0"/>
                    </a:p>
                  </a:txBody>
                  <a:tcPr/>
                </a:tc>
              </a:tr>
              <a:tr h="269081">
                <a:tc>
                  <a:txBody>
                    <a:bodyPr/>
                    <a:lstStyle/>
                    <a:p>
                      <a:r>
                        <a:rPr lang="en-US" sz="1400" dirty="0" err="1" smtClean="0"/>
                        <a:t>Cheben</a:t>
                      </a:r>
                      <a:endParaRPr lang="en-US" sz="1400" dirty="0"/>
                    </a:p>
                  </a:txBody>
                  <a:tcPr/>
                </a:tc>
                <a:tc>
                  <a:txBody>
                    <a:bodyPr/>
                    <a:lstStyle/>
                    <a:p>
                      <a:pPr algn="ctr"/>
                      <a:r>
                        <a:rPr lang="en-US" sz="1400" dirty="0" smtClean="0"/>
                        <a:t>11</a:t>
                      </a:r>
                      <a:endParaRPr lang="en-US" sz="1400" dirty="0"/>
                    </a:p>
                  </a:txBody>
                  <a:tcPr/>
                </a:tc>
                <a:tc>
                  <a:txBody>
                    <a:bodyPr/>
                    <a:lstStyle/>
                    <a:p>
                      <a:pPr algn="ctr"/>
                      <a:r>
                        <a:rPr lang="en-US" sz="1400" dirty="0" smtClean="0"/>
                        <a:t>0.2</a:t>
                      </a:r>
                      <a:endParaRPr lang="en-US" sz="1400" dirty="0"/>
                    </a:p>
                  </a:txBody>
                  <a:tcPr/>
                </a:tc>
                <a:tc>
                  <a:txBody>
                    <a:bodyPr/>
                    <a:lstStyle/>
                    <a:p>
                      <a:pPr algn="ctr"/>
                      <a:r>
                        <a:rPr lang="en-US" sz="1400" dirty="0" smtClean="0"/>
                        <a:t>10</a:t>
                      </a:r>
                      <a:endParaRPr lang="en-US" sz="1400" dirty="0"/>
                    </a:p>
                  </a:txBody>
                  <a:tcPr/>
                </a:tc>
                <a:tc>
                  <a:txBody>
                    <a:bodyPr/>
                    <a:lstStyle/>
                    <a:p>
                      <a:pPr algn="ctr"/>
                      <a:r>
                        <a:rPr lang="en-US" sz="1400" dirty="0" smtClean="0"/>
                        <a:t>-10</a:t>
                      </a:r>
                      <a:endParaRPr lang="en-US" sz="1400" dirty="0"/>
                    </a:p>
                  </a:txBody>
                  <a:tcPr/>
                </a:tc>
                <a:tc>
                  <a:txBody>
                    <a:bodyPr/>
                    <a:lstStyle/>
                    <a:p>
                      <a:pPr algn="ctr"/>
                      <a:r>
                        <a:rPr lang="en-US" sz="1400" dirty="0" smtClean="0"/>
                        <a:t>2.2</a:t>
                      </a:r>
                      <a:endParaRPr lang="en-US" sz="1400" dirty="0"/>
                    </a:p>
                  </a:txBody>
                  <a:tcPr/>
                </a:tc>
              </a:tr>
              <a:tr h="269081">
                <a:tc>
                  <a:txBody>
                    <a:bodyPr/>
                    <a:lstStyle/>
                    <a:p>
                      <a:r>
                        <a:rPr lang="en-US" sz="1400" dirty="0" smtClean="0"/>
                        <a:t>Horst</a:t>
                      </a:r>
                      <a:endParaRPr lang="en-US" sz="1400" dirty="0"/>
                    </a:p>
                  </a:txBody>
                  <a:tcPr/>
                </a:tc>
                <a:tc>
                  <a:txBody>
                    <a:bodyPr/>
                    <a:lstStyle/>
                    <a:p>
                      <a:pPr algn="ctr"/>
                      <a:r>
                        <a:rPr lang="en-US" sz="1400" dirty="0" smtClean="0"/>
                        <a:t>0.3</a:t>
                      </a:r>
                      <a:endParaRPr lang="en-US" sz="1400" dirty="0"/>
                    </a:p>
                  </a:txBody>
                  <a:tcPr/>
                </a:tc>
                <a:tc>
                  <a:txBody>
                    <a:bodyPr/>
                    <a:lstStyle/>
                    <a:p>
                      <a:pPr algn="ctr"/>
                      <a:r>
                        <a:rPr lang="en-US" sz="1400" dirty="0" smtClean="0"/>
                        <a:t>3.2</a:t>
                      </a:r>
                      <a:endParaRPr lang="en-US" sz="1400" dirty="0"/>
                    </a:p>
                  </a:txBody>
                  <a:tcPr/>
                </a:tc>
                <a:tc>
                  <a:txBody>
                    <a:bodyPr/>
                    <a:lstStyle/>
                    <a:p>
                      <a:pPr algn="ctr"/>
                      <a:r>
                        <a:rPr lang="en-US" sz="1400" dirty="0" smtClean="0"/>
                        <a:t>75</a:t>
                      </a:r>
                      <a:endParaRPr lang="en-US" sz="1400" dirty="0"/>
                    </a:p>
                  </a:txBody>
                  <a:tcPr/>
                </a:tc>
                <a:tc>
                  <a:txBody>
                    <a:bodyPr/>
                    <a:lstStyle/>
                    <a:p>
                      <a:pPr algn="ctr"/>
                      <a:r>
                        <a:rPr lang="en-US" sz="1400" dirty="0" smtClean="0"/>
                        <a:t>-19</a:t>
                      </a:r>
                      <a:endParaRPr lang="en-US" sz="1400" dirty="0"/>
                    </a:p>
                  </a:txBody>
                  <a:tcPr/>
                </a:tc>
                <a:tc>
                  <a:txBody>
                    <a:bodyPr/>
                    <a:lstStyle/>
                    <a:p>
                      <a:pPr algn="ctr"/>
                      <a:r>
                        <a:rPr lang="en-US" sz="1400" dirty="0" smtClean="0"/>
                        <a:t>0.9</a:t>
                      </a:r>
                      <a:endParaRPr lang="en-US" sz="1400" dirty="0"/>
                    </a:p>
                  </a:txBody>
                  <a:tcPr/>
                </a:tc>
              </a:tr>
              <a:tr h="269081">
                <a:tc>
                  <a:txBody>
                    <a:bodyPr/>
                    <a:lstStyle/>
                    <a:p>
                      <a:r>
                        <a:rPr lang="en-US" sz="1400" b="1" dirty="0" smtClean="0"/>
                        <a:t>Current work</a:t>
                      </a:r>
                      <a:endParaRPr lang="en-US" sz="1400" b="1" dirty="0"/>
                    </a:p>
                  </a:txBody>
                  <a:tcPr/>
                </a:tc>
                <a:tc>
                  <a:txBody>
                    <a:bodyPr/>
                    <a:lstStyle/>
                    <a:p>
                      <a:pPr algn="ctr"/>
                      <a:r>
                        <a:rPr lang="en-US" sz="1400" b="1" dirty="0" smtClean="0"/>
                        <a:t>1.4</a:t>
                      </a:r>
                      <a:endParaRPr lang="en-US" sz="1400" b="1" dirty="0"/>
                    </a:p>
                  </a:txBody>
                  <a:tcPr/>
                </a:tc>
                <a:tc>
                  <a:txBody>
                    <a:bodyPr/>
                    <a:lstStyle/>
                    <a:p>
                      <a:pPr algn="ctr"/>
                      <a:r>
                        <a:rPr lang="en-US" sz="1400" b="1" dirty="0" smtClean="0"/>
                        <a:t>0.1</a:t>
                      </a:r>
                      <a:endParaRPr lang="en-US" sz="1400" b="1" dirty="0"/>
                    </a:p>
                  </a:txBody>
                  <a:tcPr/>
                </a:tc>
                <a:tc>
                  <a:txBody>
                    <a:bodyPr/>
                    <a:lstStyle/>
                    <a:p>
                      <a:pPr algn="ctr"/>
                      <a:r>
                        <a:rPr lang="en-US" sz="1400" b="1" dirty="0" smtClean="0"/>
                        <a:t>115</a:t>
                      </a:r>
                      <a:endParaRPr lang="en-US" sz="1400" b="1" dirty="0"/>
                    </a:p>
                  </a:txBody>
                  <a:tcPr/>
                </a:tc>
                <a:tc>
                  <a:txBody>
                    <a:bodyPr/>
                    <a:lstStyle/>
                    <a:p>
                      <a:pPr algn="ctr"/>
                      <a:r>
                        <a:rPr lang="en-US" sz="1400" b="1" dirty="0" smtClean="0"/>
                        <a:t>-8</a:t>
                      </a:r>
                      <a:endParaRPr lang="en-US" sz="1400" b="1" dirty="0"/>
                    </a:p>
                  </a:txBody>
                  <a:tcPr/>
                </a:tc>
                <a:tc>
                  <a:txBody>
                    <a:bodyPr/>
                    <a:lstStyle/>
                    <a:p>
                      <a:pPr algn="ctr"/>
                      <a:r>
                        <a:rPr lang="en-US" sz="1400" b="1" dirty="0" smtClean="0"/>
                        <a:t>0.14</a:t>
                      </a:r>
                      <a:endParaRPr lang="en-US" sz="1400" b="1" dirty="0"/>
                    </a:p>
                  </a:txBody>
                  <a:tcPr/>
                </a:tc>
              </a:tr>
            </a:tbl>
          </a:graphicData>
        </a:graphic>
      </p:graphicFrame>
      <p:sp useBgFill="1">
        <p:nvSpPr>
          <p:cNvPr id="11" name="Rectangle 10"/>
          <p:cNvSpPr/>
          <p:nvPr/>
        </p:nvSpPr>
        <p:spPr>
          <a:xfrm>
            <a:off x="2278044" y="4389707"/>
            <a:ext cx="1523490" cy="204065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12" name="Rectangle 11"/>
          <p:cNvSpPr/>
          <p:nvPr/>
        </p:nvSpPr>
        <p:spPr>
          <a:xfrm>
            <a:off x="3793067" y="4393140"/>
            <a:ext cx="1185333" cy="204065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13" name="Rectangle 12"/>
          <p:cNvSpPr/>
          <p:nvPr/>
        </p:nvSpPr>
        <p:spPr>
          <a:xfrm>
            <a:off x="4978400" y="4275287"/>
            <a:ext cx="863600" cy="204065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14" name="Rectangle 13"/>
          <p:cNvSpPr/>
          <p:nvPr/>
        </p:nvSpPr>
        <p:spPr>
          <a:xfrm>
            <a:off x="5841999" y="4389707"/>
            <a:ext cx="1354667" cy="204065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useBgFill="1">
        <p:nvSpPr>
          <p:cNvPr id="15" name="Rectangle 14"/>
          <p:cNvSpPr/>
          <p:nvPr/>
        </p:nvSpPr>
        <p:spPr>
          <a:xfrm>
            <a:off x="7196666" y="4275287"/>
            <a:ext cx="1354667" cy="204065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3086100" y="6430359"/>
            <a:ext cx="2612769" cy="369332"/>
          </a:xfrm>
          <a:prstGeom prst="rect">
            <a:avLst/>
          </a:prstGeom>
          <a:noFill/>
        </p:spPr>
        <p:txBody>
          <a:bodyPr wrap="square" rtlCol="0">
            <a:spAutoFit/>
          </a:bodyPr>
          <a:lstStyle/>
          <a:p>
            <a:r>
              <a:rPr lang="en-US" dirty="0" smtClean="0"/>
              <a:t>Optics Express 2010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1000"/>
                                        <p:tgtEl>
                                          <p:spTgt spid="11"/>
                                        </p:tgtEl>
                                      </p:cBhvr>
                                    </p:animEffect>
                                    <p:set>
                                      <p:cBhvr>
                                        <p:cTn id="12" dur="1" fill="hold">
                                          <p:stCondLst>
                                            <p:cond delay="9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1000"/>
                                        <p:tgtEl>
                                          <p:spTgt spid="12"/>
                                        </p:tgtEl>
                                      </p:cBhvr>
                                    </p:animEffect>
                                    <p:set>
                                      <p:cBhvr>
                                        <p:cTn id="17" dur="1" fill="hold">
                                          <p:stCondLst>
                                            <p:cond delay="9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1000"/>
                                        <p:tgtEl>
                                          <p:spTgt spid="13"/>
                                        </p:tgtEl>
                                      </p:cBhvr>
                                    </p:animEffect>
                                    <p:set>
                                      <p:cBhvr>
                                        <p:cTn id="22" dur="1" fill="hold">
                                          <p:stCondLst>
                                            <p:cond delay="9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1000"/>
                                        <p:tgtEl>
                                          <p:spTgt spid="14"/>
                                        </p:tgtEl>
                                      </p:cBhvr>
                                    </p:animEffect>
                                    <p:set>
                                      <p:cBhvr>
                                        <p:cTn id="27" dur="1" fill="hold">
                                          <p:stCondLst>
                                            <p:cond delay="999"/>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1000"/>
                                        <p:tgtEl>
                                          <p:spTgt spid="15"/>
                                        </p:tgtEl>
                                      </p:cBhvr>
                                    </p:animEffect>
                                    <p:set>
                                      <p:cBhvr>
                                        <p:cTn id="32"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Best 3 student paper in CLEO 2010</a:t>
            </a:r>
            <a:endParaRPr lang="en-US" dirty="0"/>
          </a:p>
        </p:txBody>
      </p:sp>
      <p:pic>
        <p:nvPicPr>
          <p:cNvPr id="4" name="Picture 3" descr="Certificado_Bernardo.jpg"/>
          <p:cNvPicPr>
            <a:picLocks noChangeAspect="1"/>
          </p:cNvPicPr>
          <p:nvPr/>
        </p:nvPicPr>
        <p:blipFill>
          <a:blip r:embed="rId2"/>
          <a:stretch>
            <a:fillRect/>
          </a:stretch>
        </p:blipFill>
        <p:spPr>
          <a:xfrm>
            <a:off x="3833679" y="2877749"/>
            <a:ext cx="5073651" cy="37770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IMG_0004.JPG"/>
          <p:cNvPicPr>
            <a:picLocks noChangeAspect="1"/>
          </p:cNvPicPr>
          <p:nvPr/>
        </p:nvPicPr>
        <p:blipFill>
          <a:blip r:embed="rId3"/>
          <a:stretch>
            <a:fillRect/>
          </a:stretch>
        </p:blipFill>
        <p:spPr>
          <a:xfrm>
            <a:off x="549275" y="1833033"/>
            <a:ext cx="3251200" cy="4334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Oval 5"/>
          <p:cNvSpPr/>
          <p:nvPr/>
        </p:nvSpPr>
        <p:spPr>
          <a:xfrm>
            <a:off x="1409700" y="3302000"/>
            <a:ext cx="1231900" cy="431800"/>
          </a:xfrm>
          <a:prstGeom prst="ellipse">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IMG_0004.JPG"/>
          <p:cNvPicPr>
            <a:picLocks noChangeAspect="1"/>
          </p:cNvPicPr>
          <p:nvPr/>
        </p:nvPicPr>
        <p:blipFill>
          <a:blip r:embed="rId4"/>
          <a:stretch>
            <a:fillRect/>
          </a:stretch>
        </p:blipFill>
        <p:spPr>
          <a:xfrm>
            <a:off x="206375" y="5288773"/>
            <a:ext cx="3627303" cy="1366027"/>
          </a:xfrm>
          <a:prstGeom prst="ellipse">
            <a:avLst/>
          </a:prstGeom>
          <a:ln w="63500" cap="rnd">
            <a:solidFill>
              <a:srgbClr val="C0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9" name="Straight Connector 8"/>
          <p:cNvCxnSpPr>
            <a:stCxn id="6" idx="2"/>
            <a:endCxn id="7" idx="2"/>
          </p:cNvCxnSpPr>
          <p:nvPr/>
        </p:nvCxnSpPr>
        <p:spPr>
          <a:xfrm rot="10800000" flipV="1">
            <a:off x="206376" y="3517899"/>
            <a:ext cx="1203325" cy="2453887"/>
          </a:xfrm>
          <a:prstGeom prst="line">
            <a:avLst/>
          </a:prstGeom>
          <a:ln>
            <a:solidFill>
              <a:schemeClr val="accent6">
                <a:alpha val="81000"/>
              </a:schemeClr>
            </a:solidFill>
          </a:ln>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rot="16200000" flipH="1">
            <a:off x="2010696" y="4148803"/>
            <a:ext cx="2453887" cy="1192077"/>
          </a:xfrm>
          <a:prstGeom prst="line">
            <a:avLst/>
          </a:prstGeom>
          <a:ln>
            <a:solidFill>
              <a:schemeClr val="accent6">
                <a:alpha val="81000"/>
              </a:schemeClr>
            </a:solidFill>
          </a:ln>
        </p:spPr>
        <p:style>
          <a:lnRef idx="2">
            <a:schemeClr val="accent6"/>
          </a:lnRef>
          <a:fillRef idx="0">
            <a:schemeClr val="accent6"/>
          </a:fillRef>
          <a:effectRef idx="1">
            <a:schemeClr val="accent6"/>
          </a:effectRef>
          <a:fontRef idx="minor">
            <a:schemeClr val="tx1"/>
          </a:fontRef>
        </p:style>
      </p:cxnSp>
      <p:pic>
        <p:nvPicPr>
          <p:cNvPr id="13" name="Picture 12" descr="DSC02153.JPG"/>
          <p:cNvPicPr>
            <a:picLocks noChangeAspect="1"/>
          </p:cNvPicPr>
          <p:nvPr/>
        </p:nvPicPr>
        <p:blipFill>
          <a:blip r:embed="rId5"/>
          <a:stretch>
            <a:fillRect/>
          </a:stretch>
        </p:blipFill>
        <p:spPr>
          <a:xfrm>
            <a:off x="6522435" y="1308522"/>
            <a:ext cx="2384894" cy="1569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4" name="Straight Connector 13"/>
          <p:cNvCxnSpPr/>
          <p:nvPr/>
        </p:nvCxnSpPr>
        <p:spPr>
          <a:xfrm rot="10800000" flipV="1">
            <a:off x="3833680" y="2290953"/>
            <a:ext cx="3468823" cy="586795"/>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a:off x="7632704" y="2290954"/>
            <a:ext cx="1274626" cy="586795"/>
          </a:xfrm>
          <a:prstGeom prst="line">
            <a:avLst/>
          </a:prstGeom>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What is OCT?</a:t>
            </a:r>
            <a:endParaRPr lang="en-US" dirty="0"/>
          </a:p>
        </p:txBody>
      </p:sp>
      <p:sp>
        <p:nvSpPr>
          <p:cNvPr id="12" name="Rounded Rectangle 11"/>
          <p:cNvSpPr/>
          <p:nvPr/>
        </p:nvSpPr>
        <p:spPr>
          <a:xfrm>
            <a:off x="3509962" y="1841500"/>
            <a:ext cx="2098675" cy="3175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advTm="0">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Introduced a new on chip spectrometer architecture.</a:t>
            </a:r>
          </a:p>
          <a:p>
            <a:r>
              <a:rPr lang="en-US" dirty="0" smtClean="0"/>
              <a:t>Best on chip spectrometer resolution by a factor of 2.</a:t>
            </a:r>
          </a:p>
          <a:p>
            <a:r>
              <a:rPr lang="en-US" dirty="0" err="1" smtClean="0"/>
              <a:t>Drecrease</a:t>
            </a:r>
            <a:r>
              <a:rPr lang="en-US" dirty="0" smtClean="0"/>
              <a:t> device footprint for the same resolution by a factor of 5.</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What is OCT?</a:t>
            </a:r>
            <a:endParaRPr lang="en-US" dirty="0"/>
          </a:p>
        </p:txBody>
      </p:sp>
      <p:sp>
        <p:nvSpPr>
          <p:cNvPr id="12" name="Rounded Rectangle 11"/>
          <p:cNvSpPr/>
          <p:nvPr/>
        </p:nvSpPr>
        <p:spPr>
          <a:xfrm>
            <a:off x="1912937" y="1435100"/>
            <a:ext cx="5292726" cy="3987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grpId="0" nodeType="clickEffect">
                                  <p:stCondLst>
                                    <p:cond delay="0"/>
                                  </p:stCondLst>
                                  <p:childTnLst>
                                    <p:animScale>
                                      <p:cBhvr>
                                        <p:cTn id="6" dur="2000" fill="hold"/>
                                        <p:tgtEl>
                                          <p:spTgt spid="1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Rectangle 12"/>
          <p:cNvSpPr/>
          <p:nvPr/>
        </p:nvSpPr>
        <p:spPr>
          <a:xfrm>
            <a:off x="2794000" y="3244850"/>
            <a:ext cx="1765300" cy="368300"/>
          </a:xfrm>
          <a:prstGeom prst="rect">
            <a:avLst/>
          </a:prstGeom>
          <a:solidFill>
            <a:srgbClr val="FF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chor="ctr"/>
          <a:lstStyle/>
          <a:p>
            <a:r>
              <a:rPr lang="en-US" dirty="0" smtClean="0"/>
              <a:t>What is OCT?</a:t>
            </a:r>
            <a:endParaRPr lang="en-US" dirty="0"/>
          </a:p>
        </p:txBody>
      </p:sp>
      <p:sp>
        <p:nvSpPr>
          <p:cNvPr id="6" name="Rectangle 5"/>
          <p:cNvSpPr/>
          <p:nvPr/>
        </p:nvSpPr>
        <p:spPr>
          <a:xfrm>
            <a:off x="1244600" y="2971800"/>
            <a:ext cx="1536700" cy="914400"/>
          </a:xfrm>
          <a:prstGeom prst="rect">
            <a:avLst/>
          </a:prstGeom>
          <a:solidFill>
            <a:srgbClr val="FF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source</a:t>
            </a:r>
            <a:endParaRPr lang="en-US" dirty="0">
              <a:solidFill>
                <a:schemeClr val="tx1"/>
              </a:solidFill>
            </a:endParaRPr>
          </a:p>
        </p:txBody>
      </p:sp>
      <p:cxnSp>
        <p:nvCxnSpPr>
          <p:cNvPr id="8" name="Straight Connector 7"/>
          <p:cNvCxnSpPr/>
          <p:nvPr/>
        </p:nvCxnSpPr>
        <p:spPr>
          <a:xfrm rot="5400000" flipH="1" flipV="1">
            <a:off x="4210050" y="3079750"/>
            <a:ext cx="698500" cy="698500"/>
          </a:xfrm>
          <a:prstGeom prst="line">
            <a:avLst/>
          </a:prstGeom>
          <a:effectLst/>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3829050" y="1981200"/>
            <a:ext cx="1460500" cy="368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rot="5400000">
            <a:off x="5492750" y="3244850"/>
            <a:ext cx="1460500" cy="368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hord 10"/>
          <p:cNvSpPr/>
          <p:nvPr/>
        </p:nvSpPr>
        <p:spPr>
          <a:xfrm>
            <a:off x="4235450" y="4190999"/>
            <a:ext cx="647700" cy="647700"/>
          </a:xfrm>
          <a:prstGeom prst="chord">
            <a:avLst>
              <a:gd name="adj1" fmla="val 21398835"/>
              <a:gd name="adj2" fmla="val 10890446"/>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rot="16200000">
            <a:off x="4114800" y="2618317"/>
            <a:ext cx="889000" cy="368300"/>
          </a:xfrm>
          <a:prstGeom prst="rect">
            <a:avLst/>
          </a:prstGeom>
          <a:solidFill>
            <a:srgbClr val="FF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559300" y="3244850"/>
            <a:ext cx="1473200" cy="368300"/>
          </a:xfrm>
          <a:prstGeom prst="rect">
            <a:avLst/>
          </a:prstGeom>
          <a:solidFill>
            <a:srgbClr val="FF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559300" y="3244850"/>
            <a:ext cx="1473200" cy="368300"/>
          </a:xfrm>
          <a:prstGeom prst="rect">
            <a:avLst/>
          </a:prstGeom>
          <a:solidFill>
            <a:srgbClr val="FF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rot="16200000">
            <a:off x="4019550" y="2705100"/>
            <a:ext cx="1079500" cy="368300"/>
          </a:xfrm>
          <a:prstGeom prst="rect">
            <a:avLst/>
          </a:prstGeom>
          <a:solidFill>
            <a:srgbClr val="FF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rot="16200000">
            <a:off x="4023783" y="3780367"/>
            <a:ext cx="1071033" cy="368300"/>
          </a:xfrm>
          <a:prstGeom prst="rect">
            <a:avLst/>
          </a:prstGeom>
          <a:solidFill>
            <a:srgbClr val="FF0000">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794000" y="3244850"/>
            <a:ext cx="1765300" cy="368300"/>
          </a:xfrm>
          <a:prstGeom prst="rect">
            <a:avLst/>
          </a:prstGeom>
          <a:solidFill>
            <a:srgbClr val="FF000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1000"/>
                                        <p:tgtEl>
                                          <p:spTgt spid="1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1000"/>
                                        <p:tgtEl>
                                          <p:spTgt spid="15"/>
                                        </p:tgtEl>
                                      </p:cBhvr>
                                    </p:animEffect>
                                  </p:childTnLst>
                                </p:cTn>
                              </p:par>
                            </p:childTnLst>
                          </p:cTn>
                        </p:par>
                        <p:par>
                          <p:cTn id="15" fill="hold">
                            <p:stCondLst>
                              <p:cond delay="2000"/>
                            </p:stCondLst>
                            <p:childTnLst>
                              <p:par>
                                <p:cTn id="16" presetID="22" presetClass="entr" presetSubtype="2"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1000"/>
                                        <p:tgtEl>
                                          <p:spTgt spid="16"/>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1000"/>
                                        <p:tgtEl>
                                          <p:spTgt spid="17"/>
                                        </p:tgtEl>
                                      </p:cBhvr>
                                    </p:animEffect>
                                  </p:childTnLst>
                                </p:cTn>
                              </p:par>
                            </p:childTnLst>
                          </p:cTn>
                        </p:par>
                        <p:par>
                          <p:cTn id="22" fill="hold">
                            <p:stCondLst>
                              <p:cond delay="3000"/>
                            </p:stCondLst>
                            <p:childTnLst>
                              <p:par>
                                <p:cTn id="23" presetID="22" presetClass="entr" presetSubtype="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1000"/>
                                        <p:tgtEl>
                                          <p:spTgt spid="18"/>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right)">
                                      <p:cBhvr>
                                        <p:cTn id="2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1" name="Group 20"/>
          <p:cNvGrpSpPr/>
          <p:nvPr/>
        </p:nvGrpSpPr>
        <p:grpSpPr>
          <a:xfrm>
            <a:off x="2770716" y="2357967"/>
            <a:ext cx="3274483" cy="2154766"/>
            <a:chOff x="2770716" y="2357967"/>
            <a:chExt cx="3274483" cy="2154766"/>
          </a:xfrm>
          <a:solidFill>
            <a:srgbClr val="FF0000"/>
          </a:solidFill>
        </p:grpSpPr>
        <p:sp>
          <p:nvSpPr>
            <p:cNvPr id="14" name="Rectangle 13"/>
            <p:cNvSpPr/>
            <p:nvPr/>
          </p:nvSpPr>
          <p:spPr>
            <a:xfrm rot="16200000">
              <a:off x="3481917" y="3251200"/>
              <a:ext cx="2154766" cy="3683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770716" y="3244850"/>
              <a:ext cx="3274483" cy="3683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chor="ctr"/>
          <a:lstStyle/>
          <a:p>
            <a:r>
              <a:rPr lang="en-US" dirty="0" smtClean="0"/>
              <a:t>What is OCT?</a:t>
            </a:r>
            <a:endParaRPr lang="en-US" dirty="0"/>
          </a:p>
        </p:txBody>
      </p:sp>
      <p:sp>
        <p:nvSpPr>
          <p:cNvPr id="6" name="Rectangle 5"/>
          <p:cNvSpPr/>
          <p:nvPr/>
        </p:nvSpPr>
        <p:spPr>
          <a:xfrm>
            <a:off x="1244600" y="2971800"/>
            <a:ext cx="1536700" cy="914400"/>
          </a:xfrm>
          <a:prstGeom prst="rect">
            <a:avLst/>
          </a:prstGeom>
          <a:solidFill>
            <a:srgbClr val="FF00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source</a:t>
            </a:r>
            <a:endParaRPr lang="en-US" dirty="0">
              <a:solidFill>
                <a:schemeClr val="tx1"/>
              </a:solidFill>
            </a:endParaRPr>
          </a:p>
        </p:txBody>
      </p:sp>
      <p:cxnSp>
        <p:nvCxnSpPr>
          <p:cNvPr id="8" name="Straight Connector 7"/>
          <p:cNvCxnSpPr/>
          <p:nvPr/>
        </p:nvCxnSpPr>
        <p:spPr>
          <a:xfrm rot="5400000" flipH="1" flipV="1">
            <a:off x="4210050" y="3079750"/>
            <a:ext cx="698500" cy="698500"/>
          </a:xfrm>
          <a:prstGeom prst="line">
            <a:avLst/>
          </a:prstGeom>
          <a:effectLst/>
        </p:spPr>
        <p:style>
          <a:lnRef idx="1">
            <a:schemeClr val="accent2"/>
          </a:lnRef>
          <a:fillRef idx="0">
            <a:schemeClr val="accent2"/>
          </a:fillRef>
          <a:effectRef idx="0">
            <a:schemeClr val="accent2"/>
          </a:effectRef>
          <a:fontRef idx="minor">
            <a:schemeClr val="tx1"/>
          </a:fontRef>
        </p:style>
      </p:cxnSp>
      <p:sp>
        <p:nvSpPr>
          <p:cNvPr id="9" name="Rectangle 8"/>
          <p:cNvSpPr/>
          <p:nvPr/>
        </p:nvSpPr>
        <p:spPr>
          <a:xfrm>
            <a:off x="3829050" y="1981200"/>
            <a:ext cx="1460500" cy="368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rot="5400000">
            <a:off x="5492750" y="3244850"/>
            <a:ext cx="1460500" cy="3683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hord 10"/>
          <p:cNvSpPr/>
          <p:nvPr/>
        </p:nvSpPr>
        <p:spPr>
          <a:xfrm>
            <a:off x="4235450" y="4190999"/>
            <a:ext cx="647700" cy="647700"/>
          </a:xfrm>
          <a:prstGeom prst="chord">
            <a:avLst>
              <a:gd name="adj1" fmla="val 21398835"/>
              <a:gd name="adj2" fmla="val 10890446"/>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29"/>
          <p:cNvGrpSpPr/>
          <p:nvPr/>
        </p:nvGrpSpPr>
        <p:grpSpPr>
          <a:xfrm>
            <a:off x="3783806" y="2354527"/>
            <a:ext cx="2257161" cy="1760274"/>
            <a:chOff x="3783806" y="2354527"/>
            <a:chExt cx="2257161" cy="1760274"/>
          </a:xfrm>
        </p:grpSpPr>
        <p:cxnSp>
          <p:nvCxnSpPr>
            <p:cNvPr id="23" name="Straight Arrow Connector 22"/>
            <p:cNvCxnSpPr/>
            <p:nvPr/>
          </p:nvCxnSpPr>
          <p:spPr>
            <a:xfrm rot="5400000">
              <a:off x="3246967" y="2891366"/>
              <a:ext cx="1075266"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5630333" y="4110567"/>
              <a:ext cx="410634" cy="4234"/>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559300" y="4110566"/>
              <a:ext cx="1075266"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spd="slow">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OCT basics</a:t>
            </a:r>
            <a:endParaRPr lang="en-US" dirty="0"/>
          </a:p>
        </p:txBody>
      </p:sp>
      <p:pic>
        <p:nvPicPr>
          <p:cNvPr id="8" name="Picture 7" descr="inte1.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1150520" y="2082725"/>
            <a:ext cx="6951851" cy="3614962"/>
          </a:xfrm>
          <a:prstGeom prst="rect">
            <a:avLst/>
          </a:prstGeom>
        </p:spPr>
      </p:pic>
      <p:pic>
        <p:nvPicPr>
          <p:cNvPr id="10" name="Picture 9" descr="graphInterferenceBiLayerFT.pdf"/>
          <p:cNvPicPr>
            <a:picLocks noChangeAspect="1"/>
          </p:cNvPicPr>
          <p:nvPr/>
        </p:nvPicPr>
        <mc:AlternateContent>
          <mc:Choice xmlns:ma="http://schemas.microsoft.com/office/mac/drawingml/2008/main" Requires="ma">
            <p:blipFill>
              <a:blip r:embed="rId5"/>
              <a:stretch>
                <a:fillRect/>
              </a:stretch>
            </p:blipFill>
          </mc:Choice>
          <mc:Fallback>
            <p:blipFill>
              <a:blip r:embed="rId6"/>
              <a:stretch>
                <a:fillRect/>
              </a:stretch>
            </p:blipFill>
          </mc:Fallback>
        </mc:AlternateContent>
        <p:spPr>
          <a:xfrm>
            <a:off x="5708650" y="4618187"/>
            <a:ext cx="2990809" cy="2239813"/>
          </a:xfrm>
          <a:prstGeom prst="rect">
            <a:avLst/>
          </a:prstGeom>
        </p:spPr>
      </p:pic>
      <p:sp>
        <p:nvSpPr>
          <p:cNvPr id="5" name="Rectangle 4"/>
          <p:cNvSpPr/>
          <p:nvPr/>
        </p:nvSpPr>
        <p:spPr>
          <a:xfrm>
            <a:off x="711200" y="2133600"/>
            <a:ext cx="863600" cy="4191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mph" presetSubtype="0" fill="hold" grpId="0" nodeType="clickEffect">
                                  <p:stCondLst>
                                    <p:cond delay="0"/>
                                  </p:stCondLst>
                                  <p:childTnLst>
                                    <p:animClr clrSpc="hsl">
                                      <p:cBhvr override="childStyle">
                                        <p:cTn id="11" dur="500" fill="hold"/>
                                        <p:tgtEl>
                                          <p:spTgt spid="5"/>
                                        </p:tgtEl>
                                        <p:attrNameLst>
                                          <p:attrName>style.color</p:attrName>
                                        </p:attrNameLst>
                                      </p:cBhvr>
                                      <p:by>
                                        <p:hsl h="-7200000" s="0" l="0"/>
                                      </p:by>
                                    </p:animClr>
                                    <p:animClr clrSpc="hsl">
                                      <p:cBhvr>
                                        <p:cTn id="12" dur="500" fill="hold"/>
                                        <p:tgtEl>
                                          <p:spTgt spid="5"/>
                                        </p:tgtEl>
                                        <p:attrNameLst>
                                          <p:attrName>fillcolor</p:attrName>
                                        </p:attrNameLst>
                                      </p:cBhvr>
                                      <p:by>
                                        <p:hsl h="-7200000" s="0" l="0"/>
                                      </p:by>
                                    </p:animClr>
                                    <p:animClr clrSpc="hsl">
                                      <p:cBhvr>
                                        <p:cTn id="13" dur="500" fill="hold"/>
                                        <p:tgtEl>
                                          <p:spTgt spid="5"/>
                                        </p:tgtEl>
                                        <p:attrNameLst>
                                          <p:attrName>stroke.color</p:attrName>
                                        </p:attrNameLst>
                                      </p:cBhvr>
                                      <p:by>
                                        <p:hsl h="-7200000" s="0" l="0"/>
                                      </p:by>
                                    </p:animClr>
                                    <p:set>
                                      <p:cBhvr>
                                        <p:cTn id="14"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majorFont>
      <a:minorFont>
        <a:latin typeface="News Gothic MT"/>
        <a:ea typeface=""/>
        <a:cs typeface=""/>
        <a:font script="Jpan" typeface="ＭＳ Ｐゴシック"/>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6594</TotalTime>
  <Words>1231</Words>
  <Application>Microsoft Macintosh PowerPoint</Application>
  <PresentationFormat>On-screen Show (4:3)</PresentationFormat>
  <Paragraphs>260</Paragraphs>
  <Slides>50</Slides>
  <Notes>23</Notes>
  <HiddenSlides>0</HiddenSlides>
  <MMClips>0</MMClips>
  <ScaleCrop>false</ScaleCrop>
  <HeadingPairs>
    <vt:vector size="4" baseType="variant">
      <vt:variant>
        <vt:lpstr>Design Template</vt:lpstr>
      </vt:variant>
      <vt:variant>
        <vt:i4>1</vt:i4>
      </vt:variant>
      <vt:variant>
        <vt:lpstr>Slide Titles</vt:lpstr>
      </vt:variant>
      <vt:variant>
        <vt:i4>50</vt:i4>
      </vt:variant>
    </vt:vector>
  </HeadingPairs>
  <TitlesOfParts>
    <vt:vector size="51" baseType="lpstr">
      <vt:lpstr>Breeze</vt:lpstr>
      <vt:lpstr>Applications in Optical Coherence Tomography and Advances into an Photonic Integrated Device</vt:lpstr>
      <vt:lpstr>Outline</vt:lpstr>
      <vt:lpstr>Introduction</vt:lpstr>
      <vt:lpstr>What is OCT?</vt:lpstr>
      <vt:lpstr>What is OCT?</vt:lpstr>
      <vt:lpstr>What is OCT?</vt:lpstr>
      <vt:lpstr>What is OCT?</vt:lpstr>
      <vt:lpstr>What is OCT?</vt:lpstr>
      <vt:lpstr>OCT basics</vt:lpstr>
      <vt:lpstr>Slide 10</vt:lpstr>
      <vt:lpstr>What is OCT?</vt:lpstr>
      <vt:lpstr>Source</vt:lpstr>
      <vt:lpstr>Scanning sample</vt:lpstr>
      <vt:lpstr>Spectrometer</vt:lpstr>
      <vt:lpstr>Fiber reinforced  composites</vt:lpstr>
      <vt:lpstr>Fiber reinforced composites</vt:lpstr>
      <vt:lpstr>Slide 17</vt:lpstr>
      <vt:lpstr>Fourier delay line</vt:lpstr>
      <vt:lpstr>Improvements</vt:lpstr>
      <vt:lpstr>Slide 20</vt:lpstr>
      <vt:lpstr>Imaging of Remaining Dentin and Pulp Chamber</vt:lpstr>
      <vt:lpstr>Slide 22</vt:lpstr>
      <vt:lpstr>Clinical evaluation of dental restorations integrity</vt:lpstr>
      <vt:lpstr>Slide 24</vt:lpstr>
      <vt:lpstr>Slide 25</vt:lpstr>
      <vt:lpstr>Summary</vt:lpstr>
      <vt:lpstr>Part II: Integrated Photonics</vt:lpstr>
      <vt:lpstr>Integrated OCT</vt:lpstr>
      <vt:lpstr>Spectrometer specifications</vt:lpstr>
      <vt:lpstr>Previous devices</vt:lpstr>
      <vt:lpstr>First spectrometer</vt:lpstr>
      <vt:lpstr>Slide 32</vt:lpstr>
      <vt:lpstr>Results</vt:lpstr>
      <vt:lpstr>Slide 34</vt:lpstr>
      <vt:lpstr>Slide 35</vt:lpstr>
      <vt:lpstr>What do we do?</vt:lpstr>
      <vt:lpstr>Wavelength Filtering</vt:lpstr>
      <vt:lpstr>Ring Enhanced Spectrometer</vt:lpstr>
      <vt:lpstr>Fabricated Device</vt:lpstr>
      <vt:lpstr>Testing</vt:lpstr>
      <vt:lpstr>Transmission Spectrum using tunable laser</vt:lpstr>
      <vt:lpstr>How to increase the channel density?</vt:lpstr>
      <vt:lpstr>Increasing channel density</vt:lpstr>
      <vt:lpstr>Increasing channel density</vt:lpstr>
      <vt:lpstr>Transmission Spectrum using tunable laser</vt:lpstr>
      <vt:lpstr>Slide 46</vt:lpstr>
      <vt:lpstr>High Density Measurements</vt:lpstr>
      <vt:lpstr>Best 3 student paper in CLEO 2010</vt:lpstr>
      <vt:lpstr>Next steps</vt:lpstr>
      <vt:lpstr>Summary</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in Optical Coherence Tomography and Advances into an Photonic Integrated Device</dc:title>
  <dc:creator>Bernardo Kyotoku</dc:creator>
  <cp:lastModifiedBy>Bernardo Kyotoku</cp:lastModifiedBy>
  <cp:revision>70</cp:revision>
  <dcterms:created xsi:type="dcterms:W3CDTF">2011-03-21T13:22:10Z</dcterms:created>
  <dcterms:modified xsi:type="dcterms:W3CDTF">2011-03-23T15:03:42Z</dcterms:modified>
</cp:coreProperties>
</file>